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6" r:id="rId5"/>
    <p:sldId id="267" r:id="rId6"/>
    <p:sldId id="268" r:id="rId7"/>
    <p:sldId id="269" r:id="rId8"/>
    <p:sldId id="270" r:id="rId9"/>
    <p:sldId id="272" r:id="rId10"/>
    <p:sldId id="271" r:id="rId11"/>
    <p:sldId id="273" r:id="rId12"/>
    <p:sldId id="274" r:id="rId13"/>
    <p:sldId id="277" r:id="rId14"/>
    <p:sldId id="278" r:id="rId15"/>
    <p:sldId id="279" r:id="rId16"/>
    <p:sldId id="280" r:id="rId17"/>
    <p:sldId id="281" r:id="rId18"/>
    <p:sldId id="282" r:id="rId19"/>
    <p:sldId id="283" r:id="rId20"/>
    <p:sldId id="284" r:id="rId21"/>
    <p:sldId id="285" r:id="rId22"/>
    <p:sldId id="287" r:id="rId23"/>
    <p:sldId id="288" r:id="rId24"/>
    <p:sldId id="289" r:id="rId25"/>
    <p:sldId id="290" r:id="rId26"/>
    <p:sldId id="291" r:id="rId27"/>
    <p:sldId id="275" r:id="rId28"/>
    <p:sldId id="286"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D6BC0-8789-4DA3-A336-7CEB7BD1892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A1A3C5-2AC2-43FB-979A-309EAE701ADC}">
      <dgm:prSet custT="1"/>
      <dgm:spPr/>
      <dgm:t>
        <a:bodyPr/>
        <a:lstStyle/>
        <a:p>
          <a:pPr algn="just"/>
          <a:r>
            <a:rPr lang="en-US" sz="2000" dirty="0">
              <a:latin typeface="Georgia" panose="02040502050405020303" pitchFamily="18" charset="0"/>
            </a:rPr>
            <a:t>Thanks to this project, we have understood that by using AC-GANs it is possible to stabilize the training process and generate high resolution images in order to increase the discriminator's ability to discriminate.</a:t>
          </a:r>
        </a:p>
      </dgm:t>
    </dgm:pt>
    <dgm:pt modelId="{D5E7E2E0-8101-40E7-921F-6F618B4D7082}" type="parTrans" cxnId="{6FD07846-84FD-4159-A664-8F48B07E5907}">
      <dgm:prSet/>
      <dgm:spPr/>
      <dgm:t>
        <a:bodyPr/>
        <a:lstStyle/>
        <a:p>
          <a:endParaRPr lang="en-US"/>
        </a:p>
      </dgm:t>
    </dgm:pt>
    <dgm:pt modelId="{C2B915A4-88D7-4246-ADE5-27DB37BD6DDD}" type="sibTrans" cxnId="{6FD07846-84FD-4159-A664-8F48B07E5907}">
      <dgm:prSet/>
      <dgm:spPr/>
      <dgm:t>
        <a:bodyPr/>
        <a:lstStyle/>
        <a:p>
          <a:endParaRPr lang="en-US"/>
        </a:p>
      </dgm:t>
    </dgm:pt>
    <dgm:pt modelId="{A67FDD67-E8F9-4C96-B588-617E15ED0CEF}">
      <dgm:prSet custT="1"/>
      <dgm:spPr/>
      <dgm:t>
        <a:bodyPr/>
        <a:lstStyle/>
        <a:p>
          <a:pPr marL="0" lvl="0" indent="0" algn="just" defTabSz="755650">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Furthermore, we have learnt that by using the concept of Inception Score, it is possible to evaluate the performance of an ACGAN and, in particular, the ability of the discriminator to discriminate.</a:t>
          </a:r>
        </a:p>
      </dgm:t>
    </dgm:pt>
    <dgm:pt modelId="{832D23EF-328D-4FE8-B885-99A8DD8CAC93}" type="parTrans" cxnId="{CD598DEE-B21C-4B5A-BE69-E272633CDD71}">
      <dgm:prSet/>
      <dgm:spPr/>
      <dgm:t>
        <a:bodyPr/>
        <a:lstStyle/>
        <a:p>
          <a:endParaRPr lang="en-US"/>
        </a:p>
      </dgm:t>
    </dgm:pt>
    <dgm:pt modelId="{6E006E91-C7BF-4B7B-BCE6-6A8A60366624}" type="sibTrans" cxnId="{CD598DEE-B21C-4B5A-BE69-E272633CDD71}">
      <dgm:prSet/>
      <dgm:spPr/>
      <dgm:t>
        <a:bodyPr/>
        <a:lstStyle/>
        <a:p>
          <a:endParaRPr lang="en-US"/>
        </a:p>
      </dgm:t>
    </dgm:pt>
    <dgm:pt modelId="{B8ED14DE-D226-4799-9508-A956C85FC75B}">
      <dgm:prSet custT="1"/>
      <dgm:spPr/>
      <dgm:t>
        <a:bodyPr/>
        <a:lstStyle/>
        <a:p>
          <a:pPr marL="0" lvl="0" indent="0" algn="just" defTabSz="75565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We have also learnt the existence of a metric called multi-scale structural similarity (MS-SSIM), that can be used to measure the ability of the ACGAN generator to generate a variety of different images belonging to the same class.</a:t>
          </a:r>
        </a:p>
      </dgm:t>
    </dgm:pt>
    <dgm:pt modelId="{199A9ADC-795D-4F48-AA4B-C96AC80374C9}" type="parTrans" cxnId="{5BE7B995-E428-4D1A-B6E6-B698DB9F0541}">
      <dgm:prSet/>
      <dgm:spPr/>
      <dgm:t>
        <a:bodyPr/>
        <a:lstStyle/>
        <a:p>
          <a:endParaRPr lang="en-US"/>
        </a:p>
      </dgm:t>
    </dgm:pt>
    <dgm:pt modelId="{35F07CF8-DE86-4552-B880-3897EB1A12E3}" type="sibTrans" cxnId="{5BE7B995-E428-4D1A-B6E6-B698DB9F0541}">
      <dgm:prSet/>
      <dgm:spPr/>
      <dgm:t>
        <a:bodyPr/>
        <a:lstStyle/>
        <a:p>
          <a:endParaRPr lang="en-US"/>
        </a:p>
      </dgm:t>
    </dgm:pt>
    <dgm:pt modelId="{3713B169-8569-4980-B934-20AD64725792}">
      <dgm:prSet custT="1"/>
      <dgm:spPr/>
      <dgm:t>
        <a:bodyPr/>
        <a:lstStyle/>
        <a:p>
          <a:pPr algn="just"/>
          <a:r>
            <a:rPr lang="en-US" sz="2000" kern="1200" dirty="0">
              <a:solidFill>
                <a:prstClr val="black">
                  <a:hueOff val="0"/>
                  <a:satOff val="0"/>
                  <a:lumOff val="0"/>
                  <a:alphaOff val="0"/>
                </a:prstClr>
              </a:solidFill>
              <a:latin typeface="Georgia" panose="02040502050405020303" pitchFamily="18" charset="0"/>
              <a:ea typeface="+mn-ea"/>
              <a:cs typeface="+mn-cs"/>
            </a:rPr>
            <a:t>Finally, we can say that thanks to this project we have learnt how it is possible to implement and train an ACGAN by using </a:t>
          </a:r>
          <a:r>
            <a:rPr lang="en-US" sz="2000" kern="1200" dirty="0" err="1">
              <a:solidFill>
                <a:prstClr val="black">
                  <a:hueOff val="0"/>
                  <a:satOff val="0"/>
                  <a:lumOff val="0"/>
                  <a:alphaOff val="0"/>
                </a:prstClr>
              </a:solidFill>
              <a:latin typeface="Georgia" panose="02040502050405020303" pitchFamily="18" charset="0"/>
              <a:ea typeface="+mn-ea"/>
              <a:cs typeface="+mn-cs"/>
            </a:rPr>
            <a:t>Pytorch</a:t>
          </a:r>
          <a:r>
            <a:rPr lang="en-US" sz="2000" kern="1200" dirty="0">
              <a:solidFill>
                <a:prstClr val="black">
                  <a:hueOff val="0"/>
                  <a:satOff val="0"/>
                  <a:lumOff val="0"/>
                  <a:alphaOff val="0"/>
                </a:prstClr>
              </a:solidFill>
              <a:latin typeface="Georgia" panose="02040502050405020303" pitchFamily="18" charset="0"/>
              <a:ea typeface="+mn-ea"/>
              <a:cs typeface="+mn-cs"/>
            </a:rPr>
            <a:t>.</a:t>
          </a:r>
          <a:endParaRPr lang="en-US" sz="2300" kern="1200" dirty="0"/>
        </a:p>
      </dgm:t>
    </dgm:pt>
    <dgm:pt modelId="{D44622BF-5992-4E94-A7E5-84E6405D9472}" type="parTrans" cxnId="{FA43E7AC-BBB8-4909-AD3A-AC085D364410}">
      <dgm:prSet/>
      <dgm:spPr/>
      <dgm:t>
        <a:bodyPr/>
        <a:lstStyle/>
        <a:p>
          <a:endParaRPr lang="en-US"/>
        </a:p>
      </dgm:t>
    </dgm:pt>
    <dgm:pt modelId="{842DC617-7F56-4214-9356-026BA51AAD06}" type="sibTrans" cxnId="{FA43E7AC-BBB8-4909-AD3A-AC085D364410}">
      <dgm:prSet/>
      <dgm:spPr/>
      <dgm:t>
        <a:bodyPr/>
        <a:lstStyle/>
        <a:p>
          <a:endParaRPr lang="en-US"/>
        </a:p>
      </dgm:t>
    </dgm:pt>
    <dgm:pt modelId="{4A05A541-E5E1-4E2C-B6BD-F2205901101A}" type="pres">
      <dgm:prSet presAssocID="{4A6D6BC0-8789-4DA3-A336-7CEB7BD1892D}" presName="vert0" presStyleCnt="0">
        <dgm:presLayoutVars>
          <dgm:dir/>
          <dgm:animOne val="branch"/>
          <dgm:animLvl val="lvl"/>
        </dgm:presLayoutVars>
      </dgm:prSet>
      <dgm:spPr/>
    </dgm:pt>
    <dgm:pt modelId="{145B1F6C-6EE8-4F2A-B2A7-F9318E5B0391}" type="pres">
      <dgm:prSet presAssocID="{EDA1A3C5-2AC2-43FB-979A-309EAE701ADC}" presName="thickLine" presStyleLbl="alignNode1" presStyleIdx="0" presStyleCnt="4"/>
      <dgm:spPr/>
    </dgm:pt>
    <dgm:pt modelId="{54E3252C-2F60-4F16-ACEC-14FE68966AE8}" type="pres">
      <dgm:prSet presAssocID="{EDA1A3C5-2AC2-43FB-979A-309EAE701ADC}" presName="horz1" presStyleCnt="0"/>
      <dgm:spPr/>
    </dgm:pt>
    <dgm:pt modelId="{FDEC7F78-9610-4AD6-B843-ECEE48B72716}" type="pres">
      <dgm:prSet presAssocID="{EDA1A3C5-2AC2-43FB-979A-309EAE701ADC}" presName="tx1" presStyleLbl="revTx" presStyleIdx="0" presStyleCnt="4"/>
      <dgm:spPr/>
    </dgm:pt>
    <dgm:pt modelId="{53D8CE00-2F19-4DE6-9FC8-DCFBA9AC38BE}" type="pres">
      <dgm:prSet presAssocID="{EDA1A3C5-2AC2-43FB-979A-309EAE701ADC}" presName="vert1" presStyleCnt="0"/>
      <dgm:spPr/>
    </dgm:pt>
    <dgm:pt modelId="{4D79A840-997F-4F02-A0EE-2C900FFA1E03}" type="pres">
      <dgm:prSet presAssocID="{A67FDD67-E8F9-4C96-B588-617E15ED0CEF}" presName="thickLine" presStyleLbl="alignNode1" presStyleIdx="1" presStyleCnt="4"/>
      <dgm:spPr/>
    </dgm:pt>
    <dgm:pt modelId="{91C04A73-8CD7-4F4D-A986-24B6760A07F4}" type="pres">
      <dgm:prSet presAssocID="{A67FDD67-E8F9-4C96-B588-617E15ED0CEF}" presName="horz1" presStyleCnt="0"/>
      <dgm:spPr/>
    </dgm:pt>
    <dgm:pt modelId="{51F7E9AE-495C-4ED7-85D6-E5AD9283EF18}" type="pres">
      <dgm:prSet presAssocID="{A67FDD67-E8F9-4C96-B588-617E15ED0CEF}" presName="tx1" presStyleLbl="revTx" presStyleIdx="1" presStyleCnt="4"/>
      <dgm:spPr/>
    </dgm:pt>
    <dgm:pt modelId="{CA381F90-7AEE-469C-ABF2-169C5E09EA0E}" type="pres">
      <dgm:prSet presAssocID="{A67FDD67-E8F9-4C96-B588-617E15ED0CEF}" presName="vert1" presStyleCnt="0"/>
      <dgm:spPr/>
    </dgm:pt>
    <dgm:pt modelId="{857D5D1F-19FE-4F31-8622-A34399D8AB01}" type="pres">
      <dgm:prSet presAssocID="{B8ED14DE-D226-4799-9508-A956C85FC75B}" presName="thickLine" presStyleLbl="alignNode1" presStyleIdx="2" presStyleCnt="4"/>
      <dgm:spPr/>
    </dgm:pt>
    <dgm:pt modelId="{B61A9987-D861-4DD7-900E-27ACD9EB1B0E}" type="pres">
      <dgm:prSet presAssocID="{B8ED14DE-D226-4799-9508-A956C85FC75B}" presName="horz1" presStyleCnt="0"/>
      <dgm:spPr/>
    </dgm:pt>
    <dgm:pt modelId="{713FBDB0-0061-4287-A6EE-71FDF5978A76}" type="pres">
      <dgm:prSet presAssocID="{B8ED14DE-D226-4799-9508-A956C85FC75B}" presName="tx1" presStyleLbl="revTx" presStyleIdx="2" presStyleCnt="4" custScaleY="135939"/>
      <dgm:spPr/>
    </dgm:pt>
    <dgm:pt modelId="{7286A8DD-2BFA-410A-A79A-868912C2ECE0}" type="pres">
      <dgm:prSet presAssocID="{B8ED14DE-D226-4799-9508-A956C85FC75B}" presName="vert1" presStyleCnt="0"/>
      <dgm:spPr/>
    </dgm:pt>
    <dgm:pt modelId="{77749435-8BD1-4534-BA02-84BD9E64F373}" type="pres">
      <dgm:prSet presAssocID="{3713B169-8569-4980-B934-20AD64725792}" presName="thickLine" presStyleLbl="alignNode1" presStyleIdx="3" presStyleCnt="4"/>
      <dgm:spPr/>
    </dgm:pt>
    <dgm:pt modelId="{814A84F3-23D9-43B2-99D7-1CA15717A648}" type="pres">
      <dgm:prSet presAssocID="{3713B169-8569-4980-B934-20AD64725792}" presName="horz1" presStyleCnt="0"/>
      <dgm:spPr/>
    </dgm:pt>
    <dgm:pt modelId="{B1964ED0-D9CC-4495-AA37-CA51F1785299}" type="pres">
      <dgm:prSet presAssocID="{3713B169-8569-4980-B934-20AD64725792}" presName="tx1" presStyleLbl="revTx" presStyleIdx="3" presStyleCnt="4"/>
      <dgm:spPr/>
    </dgm:pt>
    <dgm:pt modelId="{77119DBD-7824-4E24-840F-467EF94E08F3}" type="pres">
      <dgm:prSet presAssocID="{3713B169-8569-4980-B934-20AD64725792}" presName="vert1" presStyleCnt="0"/>
      <dgm:spPr/>
    </dgm:pt>
  </dgm:ptLst>
  <dgm:cxnLst>
    <dgm:cxn modelId="{1F7A5802-07C3-4E5D-B1EA-6369DDF2AF75}" type="presOf" srcId="{4A6D6BC0-8789-4DA3-A336-7CEB7BD1892D}" destId="{4A05A541-E5E1-4E2C-B6BD-F2205901101A}" srcOrd="0" destOrd="0" presId="urn:microsoft.com/office/officeart/2008/layout/LinedList"/>
    <dgm:cxn modelId="{60DAA63A-E809-4659-BC83-F57147084C0C}" type="presOf" srcId="{A67FDD67-E8F9-4C96-B588-617E15ED0CEF}" destId="{51F7E9AE-495C-4ED7-85D6-E5AD9283EF18}" srcOrd="0" destOrd="0" presId="urn:microsoft.com/office/officeart/2008/layout/LinedList"/>
    <dgm:cxn modelId="{9907493D-A2E4-45F5-9790-7B94ACA8F48F}" type="presOf" srcId="{3713B169-8569-4980-B934-20AD64725792}" destId="{B1964ED0-D9CC-4495-AA37-CA51F1785299}" srcOrd="0" destOrd="0" presId="urn:microsoft.com/office/officeart/2008/layout/LinedList"/>
    <dgm:cxn modelId="{6FD07846-84FD-4159-A664-8F48B07E5907}" srcId="{4A6D6BC0-8789-4DA3-A336-7CEB7BD1892D}" destId="{EDA1A3C5-2AC2-43FB-979A-309EAE701ADC}" srcOrd="0" destOrd="0" parTransId="{D5E7E2E0-8101-40E7-921F-6F618B4D7082}" sibTransId="{C2B915A4-88D7-4246-ADE5-27DB37BD6DDD}"/>
    <dgm:cxn modelId="{5BE7B995-E428-4D1A-B6E6-B698DB9F0541}" srcId="{4A6D6BC0-8789-4DA3-A336-7CEB7BD1892D}" destId="{B8ED14DE-D226-4799-9508-A956C85FC75B}" srcOrd="2" destOrd="0" parTransId="{199A9ADC-795D-4F48-AA4B-C96AC80374C9}" sibTransId="{35F07CF8-DE86-4552-B880-3897EB1A12E3}"/>
    <dgm:cxn modelId="{FA43E7AC-BBB8-4909-AD3A-AC085D364410}" srcId="{4A6D6BC0-8789-4DA3-A336-7CEB7BD1892D}" destId="{3713B169-8569-4980-B934-20AD64725792}" srcOrd="3" destOrd="0" parTransId="{D44622BF-5992-4E94-A7E5-84E6405D9472}" sibTransId="{842DC617-7F56-4214-9356-026BA51AAD06}"/>
    <dgm:cxn modelId="{75BE6BC8-F82E-4673-B60A-76A3D5862217}" type="presOf" srcId="{EDA1A3C5-2AC2-43FB-979A-309EAE701ADC}" destId="{FDEC7F78-9610-4AD6-B843-ECEE48B72716}" srcOrd="0" destOrd="0" presId="urn:microsoft.com/office/officeart/2008/layout/LinedList"/>
    <dgm:cxn modelId="{E5D468EE-E783-4237-AACD-D461AF5FED8A}" type="presOf" srcId="{B8ED14DE-D226-4799-9508-A956C85FC75B}" destId="{713FBDB0-0061-4287-A6EE-71FDF5978A76}" srcOrd="0" destOrd="0" presId="urn:microsoft.com/office/officeart/2008/layout/LinedList"/>
    <dgm:cxn modelId="{CD598DEE-B21C-4B5A-BE69-E272633CDD71}" srcId="{4A6D6BC0-8789-4DA3-A336-7CEB7BD1892D}" destId="{A67FDD67-E8F9-4C96-B588-617E15ED0CEF}" srcOrd="1" destOrd="0" parTransId="{832D23EF-328D-4FE8-B885-99A8DD8CAC93}" sibTransId="{6E006E91-C7BF-4B7B-BCE6-6A8A60366624}"/>
    <dgm:cxn modelId="{0168407D-0F2E-44B0-ADD7-F91C4473B8AA}" type="presParOf" srcId="{4A05A541-E5E1-4E2C-B6BD-F2205901101A}" destId="{145B1F6C-6EE8-4F2A-B2A7-F9318E5B0391}" srcOrd="0" destOrd="0" presId="urn:microsoft.com/office/officeart/2008/layout/LinedList"/>
    <dgm:cxn modelId="{461C5F65-9EA4-472C-A8D8-5CD6CD4F4187}" type="presParOf" srcId="{4A05A541-E5E1-4E2C-B6BD-F2205901101A}" destId="{54E3252C-2F60-4F16-ACEC-14FE68966AE8}" srcOrd="1" destOrd="0" presId="urn:microsoft.com/office/officeart/2008/layout/LinedList"/>
    <dgm:cxn modelId="{66B1FBF6-9E20-4E89-BB58-EB8A370D3CC4}" type="presParOf" srcId="{54E3252C-2F60-4F16-ACEC-14FE68966AE8}" destId="{FDEC7F78-9610-4AD6-B843-ECEE48B72716}" srcOrd="0" destOrd="0" presId="urn:microsoft.com/office/officeart/2008/layout/LinedList"/>
    <dgm:cxn modelId="{3D314360-1408-432D-B29F-B4DE73BA24E4}" type="presParOf" srcId="{54E3252C-2F60-4F16-ACEC-14FE68966AE8}" destId="{53D8CE00-2F19-4DE6-9FC8-DCFBA9AC38BE}" srcOrd="1" destOrd="0" presId="urn:microsoft.com/office/officeart/2008/layout/LinedList"/>
    <dgm:cxn modelId="{B0E407CE-DF7F-4BD4-9BFB-024248F7942A}" type="presParOf" srcId="{4A05A541-E5E1-4E2C-B6BD-F2205901101A}" destId="{4D79A840-997F-4F02-A0EE-2C900FFA1E03}" srcOrd="2" destOrd="0" presId="urn:microsoft.com/office/officeart/2008/layout/LinedList"/>
    <dgm:cxn modelId="{BF732747-0492-4E6F-A5BD-65AFF50EC522}" type="presParOf" srcId="{4A05A541-E5E1-4E2C-B6BD-F2205901101A}" destId="{91C04A73-8CD7-4F4D-A986-24B6760A07F4}" srcOrd="3" destOrd="0" presId="urn:microsoft.com/office/officeart/2008/layout/LinedList"/>
    <dgm:cxn modelId="{4AB6193F-8B56-4634-9B52-5D0A6BC06FCD}" type="presParOf" srcId="{91C04A73-8CD7-4F4D-A986-24B6760A07F4}" destId="{51F7E9AE-495C-4ED7-85D6-E5AD9283EF18}" srcOrd="0" destOrd="0" presId="urn:microsoft.com/office/officeart/2008/layout/LinedList"/>
    <dgm:cxn modelId="{D0C77068-57FE-4215-A5C7-63FC9157930A}" type="presParOf" srcId="{91C04A73-8CD7-4F4D-A986-24B6760A07F4}" destId="{CA381F90-7AEE-469C-ABF2-169C5E09EA0E}" srcOrd="1" destOrd="0" presId="urn:microsoft.com/office/officeart/2008/layout/LinedList"/>
    <dgm:cxn modelId="{2F8791DC-B464-4CA1-8929-297141501547}" type="presParOf" srcId="{4A05A541-E5E1-4E2C-B6BD-F2205901101A}" destId="{857D5D1F-19FE-4F31-8622-A34399D8AB01}" srcOrd="4" destOrd="0" presId="urn:microsoft.com/office/officeart/2008/layout/LinedList"/>
    <dgm:cxn modelId="{3E690081-BA71-41B1-BEA9-B220A057C870}" type="presParOf" srcId="{4A05A541-E5E1-4E2C-B6BD-F2205901101A}" destId="{B61A9987-D861-4DD7-900E-27ACD9EB1B0E}" srcOrd="5" destOrd="0" presId="urn:microsoft.com/office/officeart/2008/layout/LinedList"/>
    <dgm:cxn modelId="{E04C3D24-2018-44EA-8ECA-6AFB94A7C99F}" type="presParOf" srcId="{B61A9987-D861-4DD7-900E-27ACD9EB1B0E}" destId="{713FBDB0-0061-4287-A6EE-71FDF5978A76}" srcOrd="0" destOrd="0" presId="urn:microsoft.com/office/officeart/2008/layout/LinedList"/>
    <dgm:cxn modelId="{89047FF6-5388-4F44-BA2E-06EAD461B6AB}" type="presParOf" srcId="{B61A9987-D861-4DD7-900E-27ACD9EB1B0E}" destId="{7286A8DD-2BFA-410A-A79A-868912C2ECE0}" srcOrd="1" destOrd="0" presId="urn:microsoft.com/office/officeart/2008/layout/LinedList"/>
    <dgm:cxn modelId="{307B7E0B-571D-4DC8-A563-73F6BF0BF825}" type="presParOf" srcId="{4A05A541-E5E1-4E2C-B6BD-F2205901101A}" destId="{77749435-8BD1-4534-BA02-84BD9E64F373}" srcOrd="6" destOrd="0" presId="urn:microsoft.com/office/officeart/2008/layout/LinedList"/>
    <dgm:cxn modelId="{A230BF6F-9C89-49B9-ADBD-071E81B077E6}" type="presParOf" srcId="{4A05A541-E5E1-4E2C-B6BD-F2205901101A}" destId="{814A84F3-23D9-43B2-99D7-1CA15717A648}" srcOrd="7" destOrd="0" presId="urn:microsoft.com/office/officeart/2008/layout/LinedList"/>
    <dgm:cxn modelId="{55820437-4A10-4AF9-AE20-0E888507F423}" type="presParOf" srcId="{814A84F3-23D9-43B2-99D7-1CA15717A648}" destId="{B1964ED0-D9CC-4495-AA37-CA51F1785299}" srcOrd="0" destOrd="0" presId="urn:microsoft.com/office/officeart/2008/layout/LinedList"/>
    <dgm:cxn modelId="{0549486C-13C8-4343-B6F9-EE51E624B8BD}" type="presParOf" srcId="{814A84F3-23D9-43B2-99D7-1CA15717A648}" destId="{77119DBD-7824-4E24-840F-467EF94E08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B1F6C-6EE8-4F2A-B2A7-F9318E5B0391}">
      <dsp:nvSpPr>
        <dsp:cNvPr id="0" name=""/>
        <dsp:cNvSpPr/>
      </dsp:nvSpPr>
      <dsp:spPr>
        <a:xfrm>
          <a:off x="0" y="1578"/>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C7F78-9610-4AD6-B843-ECEE48B72716}">
      <dsp:nvSpPr>
        <dsp:cNvPr id="0" name=""/>
        <dsp:cNvSpPr/>
      </dsp:nvSpPr>
      <dsp:spPr>
        <a:xfrm>
          <a:off x="0" y="1578"/>
          <a:ext cx="6492875" cy="117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dirty="0">
              <a:latin typeface="Georgia" panose="02040502050405020303" pitchFamily="18" charset="0"/>
            </a:rPr>
            <a:t>Thanks to this project, we have understood that by using AC-GANs it is possible to stabilize the training process and generate high resolution images in order to increase the discriminator's ability to discriminate.</a:t>
          </a:r>
        </a:p>
      </dsp:txBody>
      <dsp:txXfrm>
        <a:off x="0" y="1578"/>
        <a:ext cx="6492875" cy="1170402"/>
      </dsp:txXfrm>
    </dsp:sp>
    <dsp:sp modelId="{4D79A840-997F-4F02-A0EE-2C900FFA1E03}">
      <dsp:nvSpPr>
        <dsp:cNvPr id="0" name=""/>
        <dsp:cNvSpPr/>
      </dsp:nvSpPr>
      <dsp:spPr>
        <a:xfrm>
          <a:off x="0" y="1171981"/>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7E9AE-495C-4ED7-85D6-E5AD9283EF18}">
      <dsp:nvSpPr>
        <dsp:cNvPr id="0" name=""/>
        <dsp:cNvSpPr/>
      </dsp:nvSpPr>
      <dsp:spPr>
        <a:xfrm>
          <a:off x="0" y="1171981"/>
          <a:ext cx="6492875" cy="117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75565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Furthermore, we have learnt that by using the concept of Inception Score, it is possible to evaluate the performance of an ACGAN and, in particular, the ability of the discriminator to discriminate.</a:t>
          </a:r>
        </a:p>
      </dsp:txBody>
      <dsp:txXfrm>
        <a:off x="0" y="1171981"/>
        <a:ext cx="6492875" cy="1170402"/>
      </dsp:txXfrm>
    </dsp:sp>
    <dsp:sp modelId="{857D5D1F-19FE-4F31-8622-A34399D8AB01}">
      <dsp:nvSpPr>
        <dsp:cNvPr id="0" name=""/>
        <dsp:cNvSpPr/>
      </dsp:nvSpPr>
      <dsp:spPr>
        <a:xfrm>
          <a:off x="0" y="2342384"/>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3FBDB0-0061-4287-A6EE-71FDF5978A76}">
      <dsp:nvSpPr>
        <dsp:cNvPr id="0" name=""/>
        <dsp:cNvSpPr/>
      </dsp:nvSpPr>
      <dsp:spPr>
        <a:xfrm>
          <a:off x="0" y="2342384"/>
          <a:ext cx="6486534" cy="1591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75565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We have also learnt the existence of a metric called multi-scale structural similarity (MS-SSIM), that can be used to measure the ability of the ACGAN generator to generate a variety of different images belonging to the same class.</a:t>
          </a:r>
        </a:p>
      </dsp:txBody>
      <dsp:txXfrm>
        <a:off x="0" y="2342384"/>
        <a:ext cx="6486534" cy="1591034"/>
      </dsp:txXfrm>
    </dsp:sp>
    <dsp:sp modelId="{77749435-8BD1-4534-BA02-84BD9E64F373}">
      <dsp:nvSpPr>
        <dsp:cNvPr id="0" name=""/>
        <dsp:cNvSpPr/>
      </dsp:nvSpPr>
      <dsp:spPr>
        <a:xfrm>
          <a:off x="0" y="3933418"/>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64ED0-D9CC-4495-AA37-CA51F1785299}">
      <dsp:nvSpPr>
        <dsp:cNvPr id="0" name=""/>
        <dsp:cNvSpPr/>
      </dsp:nvSpPr>
      <dsp:spPr>
        <a:xfrm>
          <a:off x="0" y="3933418"/>
          <a:ext cx="6492875" cy="117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Finally, we can say that thanks to this project we have learnt how it is possible to implement and train an ACGAN by using </a:t>
          </a:r>
          <a:r>
            <a:rPr lang="en-US" sz="2000" kern="1200" dirty="0" err="1">
              <a:solidFill>
                <a:prstClr val="black">
                  <a:hueOff val="0"/>
                  <a:satOff val="0"/>
                  <a:lumOff val="0"/>
                  <a:alphaOff val="0"/>
                </a:prstClr>
              </a:solidFill>
              <a:latin typeface="Georgia" panose="02040502050405020303" pitchFamily="18" charset="0"/>
              <a:ea typeface="+mn-ea"/>
              <a:cs typeface="+mn-cs"/>
            </a:rPr>
            <a:t>Pytorch</a:t>
          </a:r>
          <a:r>
            <a:rPr lang="en-US" sz="2000" kern="1200" dirty="0">
              <a:solidFill>
                <a:prstClr val="black">
                  <a:hueOff val="0"/>
                  <a:satOff val="0"/>
                  <a:lumOff val="0"/>
                  <a:alphaOff val="0"/>
                </a:prstClr>
              </a:solidFill>
              <a:latin typeface="Georgia" panose="02040502050405020303" pitchFamily="18" charset="0"/>
              <a:ea typeface="+mn-ea"/>
              <a:cs typeface="+mn-cs"/>
            </a:rPr>
            <a:t>.</a:t>
          </a:r>
          <a:endParaRPr lang="en-US" sz="2300" kern="1200" dirty="0"/>
        </a:p>
      </dsp:txBody>
      <dsp:txXfrm>
        <a:off x="0" y="3933418"/>
        <a:ext cx="6492875" cy="11704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30463-A522-43F4-86AF-226176136CC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1E7519F-D70E-431F-83ED-BC74968D3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A809B75-5DA1-40E4-85E5-4C75F7CC63CD}"/>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5" name="Segnaposto piè di pagina 4">
            <a:extLst>
              <a:ext uri="{FF2B5EF4-FFF2-40B4-BE49-F238E27FC236}">
                <a16:creationId xmlns:a16="http://schemas.microsoft.com/office/drawing/2014/main" id="{261EA3BB-67AC-4EA6-AB86-140B7EFDD64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38CE772-2BF3-4C81-A337-76AFBB0AA479}"/>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15296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2B71D-4B7B-4A7C-AA44-07131A78FEC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26D258-0662-4227-89AC-74BB3EC91F9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156CC5D-3D05-4C74-B6FB-60611FCCB85A}"/>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5" name="Segnaposto piè di pagina 4">
            <a:extLst>
              <a:ext uri="{FF2B5EF4-FFF2-40B4-BE49-F238E27FC236}">
                <a16:creationId xmlns:a16="http://schemas.microsoft.com/office/drawing/2014/main" id="{F9FD0F75-1B31-4F27-A335-945EC6EC61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788DED2-BEC2-4CD0-8F3B-E15627DF1ED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78347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43658EE-387D-45FF-9699-5031E1A0E47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BE5A9CB-93E4-4C40-B588-3F9EA4A426E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AB4F762-397F-4014-ADD9-B09703E9AFFA}"/>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5" name="Segnaposto piè di pagina 4">
            <a:extLst>
              <a:ext uri="{FF2B5EF4-FFF2-40B4-BE49-F238E27FC236}">
                <a16:creationId xmlns:a16="http://schemas.microsoft.com/office/drawing/2014/main" id="{A4273D31-4F5F-4672-94B2-FD006295C4C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AFE3A6-A2AE-4965-8573-1D99BC0A0D8A}"/>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088987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DD7744-FDCD-427A-A6C3-9717D1B1C3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F559F4B-27C2-44A1-875A-A53635B4600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9FE3DFA-BA79-4C59-8F90-C171D6CC85BA}"/>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5" name="Segnaposto piè di pagina 4">
            <a:extLst>
              <a:ext uri="{FF2B5EF4-FFF2-40B4-BE49-F238E27FC236}">
                <a16:creationId xmlns:a16="http://schemas.microsoft.com/office/drawing/2014/main" id="{6B07C76D-BF4A-4A85-99E4-71CD11221D7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D01B2D8-5C5C-43E2-B5E0-8F4070E4AB86}"/>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125690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2E2E8-29AF-4A4F-A34C-AE45A83E447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C499F9A-E056-4D3A-82CE-4B7BB5E31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F23C4F3-E4B1-4A6E-906F-FBC19753221A}"/>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5" name="Segnaposto piè di pagina 4">
            <a:extLst>
              <a:ext uri="{FF2B5EF4-FFF2-40B4-BE49-F238E27FC236}">
                <a16:creationId xmlns:a16="http://schemas.microsoft.com/office/drawing/2014/main" id="{87AE8677-6E94-4F1A-B662-2A54CC089C4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661E84C-47BD-40A6-962B-18DA755AA08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98977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041643-D65C-4CDC-AF80-FF3143E2C6E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6F27EE2-5571-4471-967E-07A097D73B4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2FCA4B2-F0B8-4E8A-A6E3-9FC0531A9C7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2E91A6-B968-4E63-AEF5-06BD5DB5BFD1}"/>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6" name="Segnaposto piè di pagina 5">
            <a:extLst>
              <a:ext uri="{FF2B5EF4-FFF2-40B4-BE49-F238E27FC236}">
                <a16:creationId xmlns:a16="http://schemas.microsoft.com/office/drawing/2014/main" id="{A3AC4832-9591-4FDE-8B2C-765D2D9088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A4A46D8-B591-40DA-B21D-15F714984C41}"/>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40367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ABC1F-5B6C-46E8-A1E3-694D6F24C17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E99A51C-8F04-42A8-8B92-EAB6C9FE1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95AA8A37-0C99-458C-924F-27BDDB26949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2A76AE4-ED3B-436E-94EB-A2739A952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BEE7041-1FB3-4A16-B908-BC7A469490F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DCF4AA7-4ADB-4579-9779-B3ACF64FDB3E}"/>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8" name="Segnaposto piè di pagina 7">
            <a:extLst>
              <a:ext uri="{FF2B5EF4-FFF2-40B4-BE49-F238E27FC236}">
                <a16:creationId xmlns:a16="http://schemas.microsoft.com/office/drawing/2014/main" id="{70E6ABA5-02A9-4F1A-9ED3-10DED9F7111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3EB42BA-339C-4179-A6F8-1889E2FE6FA6}"/>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16977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D012A-A221-454D-A958-4DAD545C408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E7F53E7-2BD3-4EC9-B0A7-4A97CD8ACBEF}"/>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4" name="Segnaposto piè di pagina 3">
            <a:extLst>
              <a:ext uri="{FF2B5EF4-FFF2-40B4-BE49-F238E27FC236}">
                <a16:creationId xmlns:a16="http://schemas.microsoft.com/office/drawing/2014/main" id="{EAF9B111-CD7C-400F-9115-D591EF125E3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511691B-8240-4AA2-B93D-216487296BCA}"/>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69902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A0A2644-8C81-4C41-9B8E-D87250194AAA}"/>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3" name="Segnaposto piè di pagina 2">
            <a:extLst>
              <a:ext uri="{FF2B5EF4-FFF2-40B4-BE49-F238E27FC236}">
                <a16:creationId xmlns:a16="http://schemas.microsoft.com/office/drawing/2014/main" id="{9E24119D-23CC-4930-ACB4-315BB20C1AE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594498E-15DE-493B-9083-323AD1726089}"/>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160885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541698-BC94-4A98-8973-768A5A49B9C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42F55B7-EDDD-42BA-A878-F80030068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4C09727-810C-4BE9-ADB5-1C01E031F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E3176B6-7054-4C6D-B5EC-A1AFCF51BA76}"/>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6" name="Segnaposto piè di pagina 5">
            <a:extLst>
              <a:ext uri="{FF2B5EF4-FFF2-40B4-BE49-F238E27FC236}">
                <a16:creationId xmlns:a16="http://schemas.microsoft.com/office/drawing/2014/main" id="{642B5878-732D-4072-8E57-4A3D6EB193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F367061-96C7-42BD-AF81-7B5CA444893E}"/>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41566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9E28F-AE40-4D13-845D-00EBADF7E34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EC5BBC-A2F0-41DF-9932-494983ADF0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30B8BE2C-AC59-4C4A-B976-5BF9600E7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0EA5EA0-4564-4C45-B470-A29AF3909851}"/>
              </a:ext>
            </a:extLst>
          </p:cNvPr>
          <p:cNvSpPr>
            <a:spLocks noGrp="1"/>
          </p:cNvSpPr>
          <p:nvPr>
            <p:ph type="dt" sz="half" idx="10"/>
          </p:nvPr>
        </p:nvSpPr>
        <p:spPr/>
        <p:txBody>
          <a:bodyPr/>
          <a:lstStyle/>
          <a:p>
            <a:fld id="{F7F9AD92-AD02-49B7-95F8-53E7509A8D65}" type="datetimeFigureOut">
              <a:rPr lang="it-IT" smtClean="0"/>
              <a:t>18/06/2021</a:t>
            </a:fld>
            <a:endParaRPr lang="it-IT"/>
          </a:p>
        </p:txBody>
      </p:sp>
      <p:sp>
        <p:nvSpPr>
          <p:cNvPr id="6" name="Segnaposto piè di pagina 5">
            <a:extLst>
              <a:ext uri="{FF2B5EF4-FFF2-40B4-BE49-F238E27FC236}">
                <a16:creationId xmlns:a16="http://schemas.microsoft.com/office/drawing/2014/main" id="{2B1D00DA-79A9-48F1-8F2F-CBD18D1C0F5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6303266-0E5E-4327-A794-2A5892E88D7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84725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3DC7A19-3518-485D-9D75-ABFB46B98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2C82378-1175-481C-ABC8-2FFD73588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0BD8162-18C3-4C03-B540-6FC833DEB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9AD92-AD02-49B7-95F8-53E7509A8D65}" type="datetimeFigureOut">
              <a:rPr lang="it-IT" smtClean="0"/>
              <a:t>18/06/2021</a:t>
            </a:fld>
            <a:endParaRPr lang="it-IT"/>
          </a:p>
        </p:txBody>
      </p:sp>
      <p:sp>
        <p:nvSpPr>
          <p:cNvPr id="5" name="Segnaposto piè di pagina 4">
            <a:extLst>
              <a:ext uri="{FF2B5EF4-FFF2-40B4-BE49-F238E27FC236}">
                <a16:creationId xmlns:a16="http://schemas.microsoft.com/office/drawing/2014/main" id="{35077272-ABEF-45A2-8446-3568EB10A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B8D9C28-3593-4F14-B7CB-834108AAA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86184-B07B-435F-BEB9-EF6F79D9AB22}" type="slidenum">
              <a:rPr lang="it-IT" smtClean="0"/>
              <a:t>‹N›</a:t>
            </a:fld>
            <a:endParaRPr lang="it-IT"/>
          </a:p>
        </p:txBody>
      </p:sp>
    </p:spTree>
    <p:extLst>
      <p:ext uri="{BB962C8B-B14F-4D97-AF65-F5344CB8AC3E}">
        <p14:creationId xmlns:p14="http://schemas.microsoft.com/office/powerpoint/2010/main" val="738687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p;#39;Esa vuole un satellite per individuare i detriti spaziali - Panorama">
            <a:extLst>
              <a:ext uri="{FF2B5EF4-FFF2-40B4-BE49-F238E27FC236}">
                <a16:creationId xmlns:a16="http://schemas.microsoft.com/office/drawing/2014/main" id="{DA5DA74D-99B3-443D-9B53-56D5685F8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2059CFA-436B-4367-9092-3F8AEEFDE7FE}"/>
              </a:ext>
            </a:extLst>
          </p:cNvPr>
          <p:cNvPicPr/>
          <p:nvPr/>
        </p:nvPicPr>
        <p:blipFill rotWithShape="1">
          <a:blip r:embed="rId3"/>
          <a:srcRect r="4438" b="15249"/>
          <a:stretch/>
        </p:blipFill>
        <p:spPr>
          <a:xfrm>
            <a:off x="0" y="364340"/>
            <a:ext cx="8414535" cy="1813781"/>
          </a:xfrm>
          <a:prstGeom prst="rect">
            <a:avLst/>
          </a:prstGeom>
        </p:spPr>
      </p:pic>
      <p:sp>
        <p:nvSpPr>
          <p:cNvPr id="8" name="CasellaDiTesto 7">
            <a:extLst>
              <a:ext uri="{FF2B5EF4-FFF2-40B4-BE49-F238E27FC236}">
                <a16:creationId xmlns:a16="http://schemas.microsoft.com/office/drawing/2014/main" id="{B42D8DEB-1443-40F8-B67E-6C641783A857}"/>
              </a:ext>
            </a:extLst>
          </p:cNvPr>
          <p:cNvSpPr txBox="1"/>
          <p:nvPr/>
        </p:nvSpPr>
        <p:spPr>
          <a:xfrm>
            <a:off x="318499" y="421241"/>
            <a:ext cx="8198777" cy="1661993"/>
          </a:xfrm>
          <a:prstGeom prst="rect">
            <a:avLst/>
          </a:prstGeom>
          <a:noFill/>
        </p:spPr>
        <p:txBody>
          <a:bodyPr wrap="square" rtlCol="0">
            <a:spAutoFit/>
          </a:bodyPr>
          <a:lstStyle/>
          <a:p>
            <a:r>
              <a:rPr lang="it-IT" sz="6600">
                <a:solidFill>
                  <a:schemeClr val="bg1"/>
                </a:solidFill>
                <a:latin typeface="Georgia" panose="02040502050405020303" pitchFamily="18" charset="0"/>
              </a:rPr>
              <a:t>AC-GAN</a:t>
            </a:r>
          </a:p>
          <a:p>
            <a:r>
              <a:rPr lang="it-IT" sz="3600">
                <a:solidFill>
                  <a:schemeClr val="bg1"/>
                </a:solidFill>
                <a:latin typeface="Georgia" panose="02040502050405020303" pitchFamily="18" charset="0"/>
              </a:rPr>
              <a:t>Andrea Arciprete &amp; Daniela Chiavetta</a:t>
            </a:r>
            <a:endParaRPr lang="it-IT" sz="36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682590712"/>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666BADD-CE1D-452B-9799-4A35980C6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EBEF7C7E-C8A4-4DAA-881F-5EF4BE5AE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9545" y="3517915"/>
            <a:ext cx="3385655" cy="3655570"/>
            <a:chOff x="-969545" y="3517915"/>
            <a:chExt cx="3385655" cy="3655570"/>
          </a:xfrm>
        </p:grpSpPr>
        <p:sp>
          <p:nvSpPr>
            <p:cNvPr id="138" name="Freeform: Shape 137">
              <a:extLst>
                <a:ext uri="{FF2B5EF4-FFF2-40B4-BE49-F238E27FC236}">
                  <a16:creationId xmlns:a16="http://schemas.microsoft.com/office/drawing/2014/main" id="{2E96FDEA-9753-492A-AC3F-6EEA67430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474116" y="4022486"/>
              <a:ext cx="3655570" cy="2646427"/>
            </a:xfrm>
            <a:custGeom>
              <a:avLst/>
              <a:gdLst>
                <a:gd name="connsiteX0" fmla="*/ 0 w 2736866"/>
                <a:gd name="connsiteY0" fmla="*/ 0 h 1981337"/>
                <a:gd name="connsiteX1" fmla="*/ 2736866 w 2736866"/>
                <a:gd name="connsiteY1" fmla="*/ 0 h 1981337"/>
                <a:gd name="connsiteX2" fmla="*/ 2736866 w 2736866"/>
                <a:gd name="connsiteY2" fmla="*/ 1225808 h 1981337"/>
                <a:gd name="connsiteX3" fmla="*/ 1981337 w 2736866"/>
                <a:gd name="connsiteY3" fmla="*/ 1981337 h 1981337"/>
              </a:gdLst>
              <a:ahLst/>
              <a:cxnLst>
                <a:cxn ang="0">
                  <a:pos x="connsiteX0" y="connsiteY0"/>
                </a:cxn>
                <a:cxn ang="0">
                  <a:pos x="connsiteX1" y="connsiteY1"/>
                </a:cxn>
                <a:cxn ang="0">
                  <a:pos x="connsiteX2" y="connsiteY2"/>
                </a:cxn>
                <a:cxn ang="0">
                  <a:pos x="connsiteX3" y="connsiteY3"/>
                </a:cxn>
              </a:cxnLst>
              <a:rect l="l" t="t" r="r" b="b"/>
              <a:pathLst>
                <a:path w="2736866" h="1981337">
                  <a:moveTo>
                    <a:pt x="0" y="0"/>
                  </a:moveTo>
                  <a:lnTo>
                    <a:pt x="2736866" y="0"/>
                  </a:lnTo>
                  <a:lnTo>
                    <a:pt x="2736866" y="1225808"/>
                  </a:lnTo>
                  <a:lnTo>
                    <a:pt x="1981337" y="198133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93C234F-8AC2-46BA-BF3C-D8F019E21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616274" y="5778765"/>
              <a:ext cx="799836" cy="7998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Sfondo astratto powerpoint | Foto Premium">
            <a:extLst>
              <a:ext uri="{FF2B5EF4-FFF2-40B4-BE49-F238E27FC236}">
                <a16:creationId xmlns:a16="http://schemas.microsoft.com/office/drawing/2014/main" id="{C8168423-84BD-4304-BC2F-B9A08E4D2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6" r="27554" b="-2"/>
          <a:stretch/>
        </p:blipFill>
        <p:spPr bwMode="auto">
          <a:xfrm>
            <a:off x="1116701" y="-1"/>
            <a:ext cx="4906956" cy="4607926"/>
          </a:xfrm>
          <a:custGeom>
            <a:avLst/>
            <a:gdLst/>
            <a:ahLst/>
            <a:cxnLst/>
            <a:rect l="l" t="t" r="r" b="b"/>
            <a:pathLst>
              <a:path w="5956528" h="5593537">
                <a:moveTo>
                  <a:pt x="2615274" y="0"/>
                </a:moveTo>
                <a:lnTo>
                  <a:pt x="3341256" y="0"/>
                </a:lnTo>
                <a:lnTo>
                  <a:pt x="5956528" y="2615274"/>
                </a:lnTo>
                <a:lnTo>
                  <a:pt x="2978265" y="5593537"/>
                </a:lnTo>
                <a:lnTo>
                  <a:pt x="0" y="2615274"/>
                </a:lnTo>
                <a:lnTo>
                  <a:pt x="2615274" y="0"/>
                </a:lnTo>
                <a:close/>
              </a:path>
            </a:pathLst>
          </a:cu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025BC6F1-1CC0-4099-9F93-A109CBE35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6856962"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3" name="Freeform: Shape 142">
            <a:extLst>
              <a:ext uri="{FF2B5EF4-FFF2-40B4-BE49-F238E27FC236}">
                <a16:creationId xmlns:a16="http://schemas.microsoft.com/office/drawing/2014/main" id="{08BE48F6-4887-4180-BF05-D9053DAAB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6282197"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071FC15E-B1F2-4A0F-BC0A-B8AC89A735B7}"/>
              </a:ext>
            </a:extLst>
          </p:cNvPr>
          <p:cNvSpPr>
            <a:spLocks noGrp="1"/>
          </p:cNvSpPr>
          <p:nvPr>
            <p:ph type="title"/>
          </p:nvPr>
        </p:nvSpPr>
        <p:spPr>
          <a:xfrm>
            <a:off x="6712086" y="2324392"/>
            <a:ext cx="4556636" cy="3160586"/>
          </a:xfrm>
          <a:noFill/>
        </p:spPr>
        <p:txBody>
          <a:bodyPr vert="horz" lIns="91440" tIns="45720" rIns="91440" bIns="45720" rtlCol="0" anchor="ctr">
            <a:normAutofit/>
          </a:bodyPr>
          <a:lstStyle/>
          <a:p>
            <a:pPr algn="ctr"/>
            <a:r>
              <a:rPr lang="en-US" sz="4000" dirty="0">
                <a:solidFill>
                  <a:srgbClr val="080808"/>
                </a:solidFill>
                <a:latin typeface="Georgia" panose="02040502050405020303" pitchFamily="18" charset="0"/>
              </a:rPr>
              <a:t>How does the generator manage to generate a fake image?</a:t>
            </a:r>
          </a:p>
        </p:txBody>
      </p:sp>
      <p:sp>
        <p:nvSpPr>
          <p:cNvPr id="145" name="Rectangle 144">
            <a:extLst>
              <a:ext uri="{FF2B5EF4-FFF2-40B4-BE49-F238E27FC236}">
                <a16:creationId xmlns:a16="http://schemas.microsoft.com/office/drawing/2014/main" id="{24D2F742-54E7-4C62-98C5-F8990E2A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978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A176DD56-124E-424A-869A-5281743F2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79993"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Isosceles Triangle 148">
            <a:extLst>
              <a:ext uri="{FF2B5EF4-FFF2-40B4-BE49-F238E27FC236}">
                <a16:creationId xmlns:a16="http://schemas.microsoft.com/office/drawing/2014/main" id="{237843AB-7560-4874-B085-DA0562144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943811"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E0E7CD9-1188-461C-BDBF-270689555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17937"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CBAC60D-34E7-4DE5-8839-42530E8A4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35473" y="4846332"/>
            <a:ext cx="1333438" cy="13334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a16="http://schemas.microsoft.com/office/drawing/2014/main" id="{E2964BEE-AEA5-44FE-B1B3-E881CE974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87438" y="4866318"/>
            <a:ext cx="618664" cy="61866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382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fondo Modello Viola Gradiente Stereo Ppt, Bella Storia D&amp;#39;amore, Viola,  Pendenza Immagine di sfondo per il download gratuito">
            <a:extLst>
              <a:ext uri="{FF2B5EF4-FFF2-40B4-BE49-F238E27FC236}">
                <a16:creationId xmlns:a16="http://schemas.microsoft.com/office/drawing/2014/main" id="{235ED361-7636-48CE-96C9-B684B1B53E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45294"/>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gnaposto contenuto 2">
            <a:extLst>
              <a:ext uri="{FF2B5EF4-FFF2-40B4-BE49-F238E27FC236}">
                <a16:creationId xmlns:a16="http://schemas.microsoft.com/office/drawing/2014/main" id="{55269CF6-DEEB-46B0-B5C7-5D4F74D00F39}"/>
              </a:ext>
            </a:extLst>
          </p:cNvPr>
          <p:cNvSpPr>
            <a:spLocks noGrp="1"/>
          </p:cNvSpPr>
          <p:nvPr>
            <p:ph idx="1"/>
          </p:nvPr>
        </p:nvSpPr>
        <p:spPr>
          <a:xfrm>
            <a:off x="1652103" y="1635932"/>
            <a:ext cx="8845554" cy="3586135"/>
          </a:xfrm>
        </p:spPr>
        <p:txBody>
          <a:bodyPr anchor="ctr">
            <a:noAutofit/>
          </a:bodyPr>
          <a:lstStyle/>
          <a:p>
            <a:pPr marL="0" indent="0" algn="just">
              <a:buNone/>
            </a:pPr>
            <a:r>
              <a:rPr lang="it-IT" sz="2300" dirty="0" err="1">
                <a:solidFill>
                  <a:schemeClr val="bg1"/>
                </a:solidFill>
                <a:latin typeface="Georgia" panose="02040502050405020303" pitchFamily="18" charset="0"/>
              </a:rPr>
              <a:t>As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we</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have</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said</a:t>
            </a:r>
            <a:r>
              <a:rPr lang="it-IT" sz="2300" dirty="0">
                <a:solidFill>
                  <a:schemeClr val="bg1"/>
                </a:solidFill>
                <a:latin typeface="Georgia" panose="02040502050405020303" pitchFamily="18" charset="0"/>
              </a:rPr>
              <a:t>, the generator </a:t>
            </a:r>
            <a:r>
              <a:rPr lang="it-IT" sz="2300" dirty="0" err="1">
                <a:solidFill>
                  <a:schemeClr val="bg1"/>
                </a:solidFill>
                <a:latin typeface="Georgia" panose="02040502050405020303" pitchFamily="18" charset="0"/>
              </a:rPr>
              <a:t>receives</a:t>
            </a:r>
            <a:r>
              <a:rPr lang="it-IT" sz="2300" dirty="0">
                <a:solidFill>
                  <a:schemeClr val="bg1"/>
                </a:solidFill>
                <a:latin typeface="Georgia" panose="02040502050405020303" pitchFamily="18" charset="0"/>
              </a:rPr>
              <a:t> a </a:t>
            </a:r>
            <a:r>
              <a:rPr lang="it-IT" sz="2300" dirty="0" err="1">
                <a:solidFill>
                  <a:schemeClr val="bg1"/>
                </a:solidFill>
                <a:latin typeface="Georgia" panose="02040502050405020303" pitchFamily="18" charset="0"/>
              </a:rPr>
              <a:t>vector</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containing</a:t>
            </a:r>
            <a:r>
              <a:rPr lang="it-IT" sz="2300" dirty="0">
                <a:solidFill>
                  <a:schemeClr val="bg1"/>
                </a:solidFill>
                <a:latin typeface="Georgia" panose="02040502050405020303" pitchFamily="18" charset="0"/>
              </a:rPr>
              <a:t> random </a:t>
            </a:r>
            <a:r>
              <a:rPr lang="it-IT" sz="2300" dirty="0" err="1">
                <a:solidFill>
                  <a:schemeClr val="bg1"/>
                </a:solidFill>
                <a:latin typeface="Georgia" panose="02040502050405020303" pitchFamily="18" charset="0"/>
              </a:rPr>
              <a:t>noise</a:t>
            </a:r>
            <a:r>
              <a:rPr lang="it-IT" sz="2300" dirty="0">
                <a:solidFill>
                  <a:schemeClr val="bg1"/>
                </a:solidFill>
                <a:latin typeface="Georgia" panose="02040502050405020303" pitchFamily="18" charset="0"/>
              </a:rPr>
              <a:t> and the target (</a:t>
            </a:r>
            <a:r>
              <a:rPr lang="it-IT" sz="2300" dirty="0" err="1">
                <a:solidFill>
                  <a:schemeClr val="bg1"/>
                </a:solidFill>
                <a:latin typeface="Georgia" panose="02040502050405020303" pitchFamily="18" charset="0"/>
              </a:rPr>
              <a:t>real</a:t>
            </a:r>
            <a:r>
              <a:rPr lang="it-IT" sz="2300" dirty="0">
                <a:solidFill>
                  <a:schemeClr val="bg1"/>
                </a:solidFill>
                <a:latin typeface="Georgia" panose="02040502050405020303" pitchFamily="18" charset="0"/>
              </a:rPr>
              <a:t> class of the image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the generator </a:t>
            </a:r>
            <a:r>
              <a:rPr lang="it-IT" sz="2300" dirty="0" err="1">
                <a:solidFill>
                  <a:schemeClr val="bg1"/>
                </a:solidFill>
                <a:latin typeface="Georgia" panose="02040502050405020303" pitchFamily="18" charset="0"/>
              </a:rPr>
              <a:t>will</a:t>
            </a:r>
            <a:r>
              <a:rPr lang="it-IT" sz="2300" dirty="0">
                <a:solidFill>
                  <a:schemeClr val="bg1"/>
                </a:solidFill>
                <a:latin typeface="Georgia" panose="02040502050405020303" pitchFamily="18" charset="0"/>
              </a:rPr>
              <a:t> generate). The generator </a:t>
            </a:r>
            <a:r>
              <a:rPr lang="it-IT" sz="2300" dirty="0" err="1">
                <a:solidFill>
                  <a:schemeClr val="bg1"/>
                </a:solidFill>
                <a:latin typeface="Georgia" panose="02040502050405020303" pitchFamily="18" charset="0"/>
              </a:rPr>
              <a:t>gradually</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learns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how</a:t>
            </a:r>
            <a:r>
              <a:rPr lang="it-IT" sz="2300" dirty="0">
                <a:solidFill>
                  <a:schemeClr val="bg1"/>
                </a:solidFill>
                <a:latin typeface="Georgia" panose="02040502050405020303" pitchFamily="18" charset="0"/>
              </a:rPr>
              <a:t> to associate points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are inside the </a:t>
            </a:r>
            <a:r>
              <a:rPr lang="it-IT" sz="2300" dirty="0" err="1">
                <a:solidFill>
                  <a:schemeClr val="bg1"/>
                </a:solidFill>
                <a:latin typeface="Georgia" panose="02040502050405020303" pitchFamily="18" charset="0"/>
              </a:rPr>
              <a:t>latent</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space</a:t>
            </a:r>
            <a:r>
              <a:rPr lang="it-IT" sz="2300" dirty="0">
                <a:solidFill>
                  <a:schemeClr val="bg1"/>
                </a:solidFill>
                <a:latin typeface="Georgia" panose="02040502050405020303" pitchFamily="18" charset="0"/>
              </a:rPr>
              <a:t> with the points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are inside the image </a:t>
            </a:r>
            <a:r>
              <a:rPr lang="it-IT" sz="2300" dirty="0" err="1">
                <a:solidFill>
                  <a:schemeClr val="bg1"/>
                </a:solidFill>
                <a:latin typeface="Georgia" panose="02040502050405020303" pitchFamily="18" charset="0"/>
              </a:rPr>
              <a:t>space</a:t>
            </a:r>
            <a:r>
              <a:rPr lang="it-IT" sz="2300" dirty="0">
                <a:solidFill>
                  <a:schemeClr val="bg1"/>
                </a:solidFill>
                <a:latin typeface="Georgia" panose="02040502050405020303" pitchFamily="18" charset="0"/>
              </a:rPr>
              <a:t>. In </a:t>
            </a:r>
            <a:r>
              <a:rPr lang="it-IT" sz="2300" dirty="0" err="1">
                <a:solidFill>
                  <a:schemeClr val="bg1"/>
                </a:solidFill>
                <a:latin typeface="Georgia" panose="02040502050405020303" pitchFamily="18" charset="0"/>
              </a:rPr>
              <a:t>practice</a:t>
            </a:r>
            <a:r>
              <a:rPr lang="it-IT" sz="2300" dirty="0">
                <a:solidFill>
                  <a:schemeClr val="bg1"/>
                </a:solidFill>
                <a:latin typeface="Georgia" panose="02040502050405020303" pitchFamily="18" charset="0"/>
              </a:rPr>
              <a:t>, the generator </a:t>
            </a:r>
            <a:r>
              <a:rPr lang="it-IT" sz="2300" dirty="0" err="1">
                <a:solidFill>
                  <a:schemeClr val="bg1"/>
                </a:solidFill>
                <a:latin typeface="Georgia" panose="02040502050405020303" pitchFamily="18" charset="0"/>
              </a:rPr>
              <a:t>gradually</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learns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a </a:t>
            </a:r>
            <a:r>
              <a:rPr lang="it-IT" sz="2300" dirty="0" err="1">
                <a:solidFill>
                  <a:schemeClr val="bg1"/>
                </a:solidFill>
                <a:latin typeface="Georgia" panose="02040502050405020303" pitchFamily="18" charset="0"/>
              </a:rPr>
              <a:t>certain</a:t>
            </a:r>
            <a:r>
              <a:rPr lang="it-IT" sz="2300" dirty="0">
                <a:solidFill>
                  <a:schemeClr val="bg1"/>
                </a:solidFill>
                <a:latin typeface="Georgia" panose="02040502050405020303" pitchFamily="18" charset="0"/>
              </a:rPr>
              <a:t> area of the </a:t>
            </a:r>
            <a:r>
              <a:rPr lang="it-IT" sz="2300" dirty="0" err="1">
                <a:solidFill>
                  <a:schemeClr val="bg1"/>
                </a:solidFill>
                <a:latin typeface="Georgia" panose="02040502050405020303" pitchFamily="18" charset="0"/>
              </a:rPr>
              <a:t>latent</a:t>
            </a:r>
            <a:r>
              <a:rPr lang="it-IT" sz="2300" dirty="0">
                <a:solidFill>
                  <a:schemeClr val="bg1"/>
                </a:solidFill>
                <a:latin typeface="Georgia" panose="02040502050405020303" pitchFamily="18" charset="0"/>
              </a:rPr>
              <a:t> space </a:t>
            </a:r>
            <a:r>
              <a:rPr lang="it-IT" sz="2300" dirty="0" err="1">
                <a:solidFill>
                  <a:schemeClr val="bg1"/>
                </a:solidFill>
                <a:latin typeface="Georgia" panose="02040502050405020303" pitchFamily="18" charset="0"/>
              </a:rPr>
              <a:t>corresponds</a:t>
            </a:r>
            <a:r>
              <a:rPr lang="it-IT" sz="2300" dirty="0">
                <a:solidFill>
                  <a:schemeClr val="bg1"/>
                </a:solidFill>
                <a:latin typeface="Georgia" panose="02040502050405020303" pitchFamily="18" charset="0"/>
              </a:rPr>
              <a:t> to a </a:t>
            </a:r>
            <a:r>
              <a:rPr lang="it-IT" sz="2300" dirty="0" err="1">
                <a:solidFill>
                  <a:schemeClr val="bg1"/>
                </a:solidFill>
                <a:latin typeface="Georgia" panose="02040502050405020303" pitchFamily="18" charset="0"/>
              </a:rPr>
              <a:t>certain</a:t>
            </a:r>
            <a:r>
              <a:rPr lang="it-IT" sz="2300" dirty="0">
                <a:solidFill>
                  <a:schemeClr val="bg1"/>
                </a:solidFill>
                <a:latin typeface="Georgia" panose="02040502050405020303" pitchFamily="18" charset="0"/>
              </a:rPr>
              <a:t> type of image and so on.</a:t>
            </a:r>
          </a:p>
        </p:txBody>
      </p:sp>
    </p:spTree>
    <p:extLst>
      <p:ext uri="{BB962C8B-B14F-4D97-AF65-F5344CB8AC3E}">
        <p14:creationId xmlns:p14="http://schemas.microsoft.com/office/powerpoint/2010/main" val="233805975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2492080"/>
            <a:ext cx="7018684" cy="3921972"/>
          </a:xfrm>
        </p:spPr>
        <p:txBody>
          <a:bodyPr vert="horz" lIns="91440" tIns="45720" rIns="91440" bIns="45720" rtlCol="0">
            <a:noAutofit/>
          </a:bodyPr>
          <a:lstStyle/>
          <a:p>
            <a:pPr marL="0" indent="0" algn="just">
              <a:buNone/>
            </a:pPr>
            <a:r>
              <a:rPr lang="en-US" sz="2300" dirty="0">
                <a:solidFill>
                  <a:schemeClr val="bg1"/>
                </a:solidFill>
                <a:latin typeface="Georgia" panose="02040502050405020303" pitchFamily="18" charset="0"/>
              </a:rPr>
              <a:t>The authors of the article trained several AC-GANs using the ImageNet dataset. The first important result that has been obtained is that by using AC-GAN it is possible to generate high resolution images. The generation of high-resolution images increases the ability of the discriminator to predict the real class of each individual image it receives.</a:t>
            </a:r>
          </a:p>
          <a:p>
            <a:pPr marL="0" indent="0" algn="just">
              <a:buNone/>
            </a:pPr>
            <a:r>
              <a:rPr lang="en-US" sz="2300" dirty="0">
                <a:solidFill>
                  <a:schemeClr val="bg1"/>
                </a:solidFill>
                <a:latin typeface="Georgia" panose="02040502050405020303" pitchFamily="18" charset="0"/>
              </a:rPr>
              <a:t>Just to clarify, the fact that the generation of high-resolution images implies an increase in the discriminator's ability to discriminate is valid only if we use an AC-GAN.</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485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2492080"/>
            <a:ext cx="6501849" cy="4080998"/>
          </a:xfrm>
        </p:spPr>
        <p:txBody>
          <a:bodyPr vert="horz" lIns="91440" tIns="45720" rIns="91440" bIns="45720" rtlCol="0">
            <a:normAutofit/>
          </a:bodyPr>
          <a:lstStyle/>
          <a:p>
            <a:pPr marL="0" indent="0" algn="just">
              <a:buNone/>
            </a:pPr>
            <a:r>
              <a:rPr lang="en-US" sz="2300" dirty="0">
                <a:solidFill>
                  <a:schemeClr val="bg1"/>
                </a:solidFill>
                <a:latin typeface="Georgia" panose="02040502050405020303" pitchFamily="18" charset="0"/>
              </a:rPr>
              <a:t>If we only want to increase the image resolution, we can use the bilinear interpolation but if we also want to increase the discriminator's ability to discriminate we must necessarily use the AC-GAN.</a:t>
            </a:r>
          </a:p>
          <a:p>
            <a:pPr marL="0" indent="0" algn="just">
              <a:buNone/>
            </a:pPr>
            <a:r>
              <a:rPr lang="en-US" sz="2300" b="1" dirty="0">
                <a:solidFill>
                  <a:schemeClr val="bg1"/>
                </a:solidFill>
                <a:latin typeface="Georgia" panose="02040502050405020303" pitchFamily="18" charset="0"/>
              </a:rPr>
              <a:t>The authors of the article demonstrated that reducing the image resolution more and more also reduces the ability to correctly predict the class to which the input image belongs.</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7290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2848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llaDiTesto 6">
            <a:extLst>
              <a:ext uri="{FF2B5EF4-FFF2-40B4-BE49-F238E27FC236}">
                <a16:creationId xmlns:a16="http://schemas.microsoft.com/office/drawing/2014/main" id="{C7762A20-5D7E-4343-9AFC-8AC5AAAAD244}"/>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SCORE</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528564" y="1996879"/>
            <a:ext cx="4424897" cy="3742762"/>
          </a:xfrm>
        </p:spPr>
        <p:txBody>
          <a:bodyPr vert="horz" lIns="91440" tIns="45720" rIns="91440" bIns="45720" rtlCol="0">
            <a:noAutofit/>
          </a:bodyPr>
          <a:lstStyle/>
          <a:p>
            <a:pPr marL="0" indent="0" algn="just">
              <a:buNone/>
            </a:pPr>
            <a:r>
              <a:rPr lang="en-US" sz="2300" dirty="0">
                <a:latin typeface="Georgia" panose="02040502050405020303" pitchFamily="18" charset="0"/>
              </a:rPr>
              <a:t>To do this, they used the generator of an AC-GAN in order to generate several images with a resolution of 256 x 256. Then, they applied different bilinear interpolations to each single image generated by the generator in order to reduce its resolution. In particular, from each  image of size 256x256 they obtained the same image having a resolution of 128x128, the same image having a resolution of 64x64 and so on.</a:t>
            </a:r>
          </a:p>
        </p:txBody>
      </p:sp>
    </p:spTree>
    <p:extLst>
      <p:ext uri="{BB962C8B-B14F-4D97-AF65-F5344CB8AC3E}">
        <p14:creationId xmlns:p14="http://schemas.microsoft.com/office/powerpoint/2010/main" val="1148647122"/>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528564" y="1996879"/>
            <a:ext cx="4424897" cy="3742762"/>
          </a:xfrm>
        </p:spPr>
        <p:txBody>
          <a:bodyPr vert="horz" lIns="91440" tIns="45720" rIns="91440" bIns="45720" rtlCol="0">
            <a:noAutofit/>
          </a:bodyPr>
          <a:lstStyle/>
          <a:p>
            <a:pPr marL="0" indent="0" algn="just">
              <a:buNone/>
            </a:pPr>
            <a:r>
              <a:rPr lang="en-US" sz="2300" dirty="0">
                <a:latin typeface="Georgia" panose="02040502050405020303" pitchFamily="18" charset="0"/>
              </a:rPr>
              <a:t>After that, each of these images was sent in input to an Inception network, already pre-trained using ImageNet dataset. </a:t>
            </a:r>
          </a:p>
          <a:p>
            <a:pPr marL="0" indent="0" algn="just">
              <a:buNone/>
            </a:pPr>
            <a:r>
              <a:rPr lang="en-US" sz="2300" dirty="0">
                <a:latin typeface="Georgia" panose="02040502050405020303" pitchFamily="18" charset="0"/>
              </a:rPr>
              <a:t>Then, the Inception output (the prediction related to the class to which each of these images belong) was taken and finally the Inception Score was calculated. </a:t>
            </a:r>
          </a:p>
        </p:txBody>
      </p:sp>
      <p:sp>
        <p:nvSpPr>
          <p:cNvPr id="9" name="CasellaDiTesto 8">
            <a:extLst>
              <a:ext uri="{FF2B5EF4-FFF2-40B4-BE49-F238E27FC236}">
                <a16:creationId xmlns:a16="http://schemas.microsoft.com/office/drawing/2014/main" id="{1CAB4B52-A4DB-4EEA-AC99-A9285551AFE4}"/>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SCORE</a:t>
            </a:r>
          </a:p>
        </p:txBody>
      </p:sp>
    </p:spTree>
    <p:extLst>
      <p:ext uri="{BB962C8B-B14F-4D97-AF65-F5344CB8AC3E}">
        <p14:creationId xmlns:p14="http://schemas.microsoft.com/office/powerpoint/2010/main" val="1021549145"/>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8680171" y="1996878"/>
            <a:ext cx="3313044" cy="3635295"/>
          </a:xfrm>
        </p:spPr>
        <p:txBody>
          <a:bodyPr vert="horz" lIns="91440" tIns="45720" rIns="91440" bIns="45720" rtlCol="0">
            <a:noAutofit/>
          </a:bodyPr>
          <a:lstStyle/>
          <a:p>
            <a:pPr marL="0" indent="0" algn="just">
              <a:buNone/>
            </a:pPr>
            <a:r>
              <a:rPr lang="en-US" sz="2300" dirty="0">
                <a:latin typeface="Georgia" panose="02040502050405020303" pitchFamily="18" charset="0"/>
              </a:rPr>
              <a:t>The authors have seen that images with a lower resolution imply lower Inception Score and a reduced ability of the discriminator to correctly predict the real class to which each image belongs.</a:t>
            </a:r>
          </a:p>
        </p:txBody>
      </p:sp>
      <p:sp>
        <p:nvSpPr>
          <p:cNvPr id="9" name="CasellaDiTesto 8">
            <a:extLst>
              <a:ext uri="{FF2B5EF4-FFF2-40B4-BE49-F238E27FC236}">
                <a16:creationId xmlns:a16="http://schemas.microsoft.com/office/drawing/2014/main" id="{401EF2A3-5D4F-4D91-85CD-A1B21724353C}"/>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SCORE</a:t>
            </a:r>
          </a:p>
        </p:txBody>
      </p:sp>
    </p:spTree>
    <p:extLst>
      <p:ext uri="{BB962C8B-B14F-4D97-AF65-F5344CB8AC3E}">
        <p14:creationId xmlns:p14="http://schemas.microsoft.com/office/powerpoint/2010/main" val="228743009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magine 3">
            <a:extLst>
              <a:ext uri="{FF2B5EF4-FFF2-40B4-BE49-F238E27FC236}">
                <a16:creationId xmlns:a16="http://schemas.microsoft.com/office/drawing/2014/main" id="{24B6888F-61F6-49DA-9860-7D4421E5A59E}"/>
              </a:ext>
            </a:extLst>
          </p:cNvPr>
          <p:cNvPicPr/>
          <p:nvPr/>
        </p:nvPicPr>
        <p:blipFill>
          <a:blip r:embed="rId2"/>
          <a:stretch>
            <a:fillRect/>
          </a:stretch>
        </p:blipFill>
        <p:spPr>
          <a:xfrm>
            <a:off x="228600" y="285940"/>
            <a:ext cx="11685104" cy="4869156"/>
          </a:xfrm>
          <a:prstGeom prst="rect">
            <a:avLst/>
          </a:prstGeom>
        </p:spPr>
      </p:pic>
    </p:spTree>
    <p:extLst>
      <p:ext uri="{BB962C8B-B14F-4D97-AF65-F5344CB8AC3E}">
        <p14:creationId xmlns:p14="http://schemas.microsoft.com/office/powerpoint/2010/main" val="24381200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1" b="9977"/>
          <a:stretch/>
        </p:blipFill>
        <p:spPr bwMode="auto">
          <a:xfrm>
            <a:off x="307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7762A20-5D7E-4343-9AFC-8AC5AAAAD244}"/>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6600" b="1" dirty="0">
              <a:solidFill>
                <a:srgbClr val="FFFFFF"/>
              </a:solidFill>
              <a:latin typeface="+mj-lt"/>
              <a:ea typeface="+mj-ea"/>
              <a:cs typeface="+mj-cs"/>
            </a:endParaRPr>
          </a:p>
          <a:p>
            <a:pPr algn="ctr">
              <a:lnSpc>
                <a:spcPct val="90000"/>
              </a:lnSpc>
              <a:spcBef>
                <a:spcPct val="0"/>
              </a:spcBef>
              <a:spcAft>
                <a:spcPts val="600"/>
              </a:spcAft>
            </a:pPr>
            <a:r>
              <a:rPr lang="en-US" sz="6600" b="1" dirty="0">
                <a:solidFill>
                  <a:srgbClr val="FFFFFF"/>
                </a:solidFill>
                <a:latin typeface="+mj-lt"/>
                <a:ea typeface="+mj-ea"/>
                <a:cs typeface="+mj-cs"/>
              </a:rPr>
              <a:t>COLLAPSE OF THE GENERATOR</a:t>
            </a:r>
          </a:p>
        </p:txBody>
      </p:sp>
      <p:sp>
        <p:nvSpPr>
          <p:cNvPr id="7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150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979A05D-9329-4CF0-82C3-D0D123C8AE08}"/>
              </a:ext>
            </a:extLst>
          </p:cNvPr>
          <p:cNvSpPr>
            <a:spLocks noGrp="1"/>
          </p:cNvSpPr>
          <p:nvPr>
            <p:ph type="title"/>
          </p:nvPr>
        </p:nvSpPr>
        <p:spPr>
          <a:xfrm>
            <a:off x="2020905" y="354716"/>
            <a:ext cx="8147713" cy="3081242"/>
          </a:xfrm>
        </p:spPr>
        <p:txBody>
          <a:bodyPr vert="horz" lIns="91440" tIns="45720" rIns="91440" bIns="45720" rtlCol="0" anchor="ctr">
            <a:normAutofit/>
          </a:bodyPr>
          <a:lstStyle/>
          <a:p>
            <a:pPr algn="just"/>
            <a:r>
              <a:rPr lang="en-US" sz="2600" kern="1200" dirty="0">
                <a:solidFill>
                  <a:srgbClr val="FFFFFF"/>
                </a:solidFill>
                <a:latin typeface="+mj-lt"/>
                <a:ea typeface="+mj-ea"/>
                <a:cs typeface="+mj-cs"/>
              </a:rPr>
              <a:t>The generator collapses as soon as it is no longer able to generate a variety of different images belonging to the same class but starts to generate always the same images. This is a big problem! If the generator starts to generate the same images, the discriminator very quickly learns how to distinguish between fake images and real images and the model training is stopped very quickly.</a:t>
            </a:r>
          </a:p>
        </p:txBody>
      </p:sp>
      <p:sp>
        <p:nvSpPr>
          <p:cNvPr id="12" name="Titolo 1">
            <a:extLst>
              <a:ext uri="{FF2B5EF4-FFF2-40B4-BE49-F238E27FC236}">
                <a16:creationId xmlns:a16="http://schemas.microsoft.com/office/drawing/2014/main" id="{E17F3CD2-D981-4FFF-B334-4F5E27989C1A}"/>
              </a:ext>
            </a:extLst>
          </p:cNvPr>
          <p:cNvSpPr txBox="1">
            <a:spLocks/>
          </p:cNvSpPr>
          <p:nvPr/>
        </p:nvSpPr>
        <p:spPr>
          <a:xfrm>
            <a:off x="2011772" y="3086397"/>
            <a:ext cx="8147713" cy="2574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600" dirty="0">
                <a:solidFill>
                  <a:srgbClr val="FFFFFF"/>
                </a:solidFill>
              </a:rPr>
              <a:t>It is useful to evaluate the ability of the generator to generate a variety of different images belonging to the same class. To do this, the authors of the article used a metric called </a:t>
            </a:r>
            <a:r>
              <a:rPr lang="en-US" sz="2600" b="1" dirty="0">
                <a:solidFill>
                  <a:srgbClr val="FFFFFF"/>
                </a:solidFill>
              </a:rPr>
              <a:t>multi-scale structural similarity (MS-SSIM).</a:t>
            </a:r>
          </a:p>
        </p:txBody>
      </p:sp>
    </p:spTree>
    <p:extLst>
      <p:ext uri="{BB962C8B-B14F-4D97-AF65-F5344CB8AC3E}">
        <p14:creationId xmlns:p14="http://schemas.microsoft.com/office/powerpoint/2010/main" val="28763167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2"/>
          <a:srcRect l="30906" r="30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8AE47D54-7EA2-4DAC-962A-2DE1A5762E99}"/>
              </a:ext>
            </a:extLst>
          </p:cNvPr>
          <p:cNvSpPr txBox="1"/>
          <p:nvPr/>
        </p:nvSpPr>
        <p:spPr>
          <a:xfrm>
            <a:off x="5297762" y="2706624"/>
            <a:ext cx="6251110" cy="3483864"/>
          </a:xfrm>
          <a:prstGeom prst="rect">
            <a:avLst/>
          </a:prstGeom>
        </p:spPr>
        <p:txBody>
          <a:bodyPr vert="horz" lIns="91440" tIns="45720" rIns="91440" bIns="45720" rtlCol="0">
            <a:normAutofit/>
          </a:bodyPr>
          <a:lstStyle/>
          <a:p>
            <a:pPr algn="just">
              <a:lnSpc>
                <a:spcPct val="90000"/>
              </a:lnSpc>
              <a:spcAft>
                <a:spcPts val="600"/>
              </a:spcAft>
            </a:pPr>
            <a:r>
              <a:rPr lang="en-US" sz="2200" dirty="0"/>
              <a:t>Several studies have shown that GANs work very well and are able to generate high quality images when datasets consist of images characterized by low variability and low resolution. However, GANs are unable to generate images with high resolution when within the dataset there are images characterized by high variability. In this project, it has been shown that by slightly modifying the structure of a GAN, it is possible to generate images with much higher resolution.</a:t>
            </a:r>
          </a:p>
        </p:txBody>
      </p:sp>
    </p:spTree>
    <p:extLst>
      <p:ext uri="{BB962C8B-B14F-4D97-AF65-F5344CB8AC3E}">
        <p14:creationId xmlns:p14="http://schemas.microsoft.com/office/powerpoint/2010/main" val="57466384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65E628F-F940-4D7A-A659-1624413833E7}"/>
              </a:ext>
            </a:extLst>
          </p:cNvPr>
          <p:cNvSpPr>
            <a:spLocks noGrp="1"/>
          </p:cNvSpPr>
          <p:nvPr>
            <p:ph type="title"/>
          </p:nvPr>
        </p:nvSpPr>
        <p:spPr>
          <a:xfrm>
            <a:off x="5297762" y="329184"/>
            <a:ext cx="6251110" cy="1783080"/>
          </a:xfrm>
        </p:spPr>
        <p:txBody>
          <a:bodyPr anchor="b">
            <a:normAutofit/>
          </a:bodyPr>
          <a:lstStyle/>
          <a:p>
            <a:r>
              <a:rPr lang="it-IT" sz="5400"/>
              <a:t>MS-SSIM</a:t>
            </a:r>
          </a:p>
        </p:txBody>
      </p:sp>
      <p:pic>
        <p:nvPicPr>
          <p:cNvPr id="5" name="Picture 4" descr="Toy plastic numbers">
            <a:extLst>
              <a:ext uri="{FF2B5EF4-FFF2-40B4-BE49-F238E27FC236}">
                <a16:creationId xmlns:a16="http://schemas.microsoft.com/office/drawing/2014/main" id="{6DD4DDD8-358D-4573-ADA6-53D015162C03}"/>
              </a:ext>
            </a:extLst>
          </p:cNvPr>
          <p:cNvPicPr>
            <a:picLocks noChangeAspect="1"/>
          </p:cNvPicPr>
          <p:nvPr/>
        </p:nvPicPr>
        <p:blipFill rotWithShape="1">
          <a:blip r:embed="rId2"/>
          <a:srcRect l="24255" r="304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98B95F0-79BB-417A-A9E6-AA0D4AD1E281}"/>
              </a:ext>
            </a:extLst>
          </p:cNvPr>
          <p:cNvSpPr>
            <a:spLocks noGrp="1"/>
          </p:cNvSpPr>
          <p:nvPr>
            <p:ph idx="1"/>
          </p:nvPr>
        </p:nvSpPr>
        <p:spPr>
          <a:xfrm>
            <a:off x="5108551" y="2632678"/>
            <a:ext cx="6629195" cy="3896138"/>
          </a:xfrm>
        </p:spPr>
        <p:txBody>
          <a:bodyPr>
            <a:normAutofit lnSpcReduction="10000"/>
          </a:bodyPr>
          <a:lstStyle/>
          <a:p>
            <a:pPr marL="0" indent="0" algn="just">
              <a:buNone/>
            </a:pPr>
            <a:r>
              <a:rPr lang="en-US" sz="2400" dirty="0">
                <a:latin typeface="Georgia" panose="02040502050405020303" pitchFamily="18" charset="0"/>
              </a:rPr>
              <a:t>The MS-SSIM is calculated for a certain number of images belonging to the same class and can assume a value between 0 and 1. </a:t>
            </a:r>
          </a:p>
          <a:p>
            <a:pPr marL="0" indent="0" algn="just">
              <a:buNone/>
            </a:pPr>
            <a:r>
              <a:rPr lang="en-US" sz="2400" dirty="0">
                <a:latin typeface="Georgia" panose="02040502050405020303" pitchFamily="18" charset="0"/>
              </a:rPr>
              <a:t>More the value of the MS-SSIM is closer to 1, more the images belonging to the same class that are taken into consideration for this calculation are similar to each other.</a:t>
            </a:r>
          </a:p>
          <a:p>
            <a:pPr marL="0" indent="0" algn="just">
              <a:buNone/>
            </a:pPr>
            <a:r>
              <a:rPr lang="en-US" sz="2400" dirty="0">
                <a:latin typeface="Georgia" panose="02040502050405020303" pitchFamily="18" charset="0"/>
              </a:rPr>
              <a:t>Because our goal is to make the generator generate a variety of different images belonging to the same class, it is better a MS-SSIM value closer to 0.</a:t>
            </a:r>
            <a:endParaRPr lang="it-IT" sz="2400" dirty="0">
              <a:latin typeface="Georgia" panose="02040502050405020303" pitchFamily="18" charset="0"/>
            </a:endParaRPr>
          </a:p>
        </p:txBody>
      </p:sp>
    </p:spTree>
    <p:extLst>
      <p:ext uri="{BB962C8B-B14F-4D97-AF65-F5344CB8AC3E}">
        <p14:creationId xmlns:p14="http://schemas.microsoft.com/office/powerpoint/2010/main" val="3621500377"/>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D3DC56E4-16AF-44EE-BE4F-159901D8E12A}"/>
              </a:ext>
            </a:extLst>
          </p:cNvPr>
          <p:cNvPicPr/>
          <p:nvPr/>
        </p:nvPicPr>
        <p:blipFill rotWithShape="1">
          <a:blip r:embed="rId2"/>
          <a:srcRect r="2223"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88859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1" b="9977"/>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7762A20-5D7E-4343-9AFC-8AC5AAAAD244}"/>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6600" b="1" dirty="0">
              <a:solidFill>
                <a:srgbClr val="FFFFFF"/>
              </a:solidFill>
              <a:latin typeface="+mj-lt"/>
              <a:ea typeface="+mj-ea"/>
              <a:cs typeface="+mj-cs"/>
            </a:endParaRPr>
          </a:p>
          <a:p>
            <a:pPr algn="ctr">
              <a:lnSpc>
                <a:spcPct val="90000"/>
              </a:lnSpc>
              <a:spcBef>
                <a:spcPct val="0"/>
              </a:spcBef>
              <a:spcAft>
                <a:spcPts val="600"/>
              </a:spcAft>
            </a:pPr>
            <a:r>
              <a:rPr lang="en-US" sz="6600" b="1" dirty="0">
                <a:solidFill>
                  <a:srgbClr val="FFFFFF"/>
                </a:solidFill>
                <a:latin typeface="+mj-lt"/>
                <a:ea typeface="+mj-ea"/>
                <a:cs typeface="+mj-cs"/>
              </a:rPr>
              <a:t>OUR RESULTS</a:t>
            </a:r>
          </a:p>
        </p:txBody>
      </p:sp>
      <p:sp>
        <p:nvSpPr>
          <p:cNvPr id="137"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80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magine 4" descr="Immagine che contiene freccia&#10;&#10;Descrizione generata automaticamente">
            <a:extLst>
              <a:ext uri="{FF2B5EF4-FFF2-40B4-BE49-F238E27FC236}">
                <a16:creationId xmlns:a16="http://schemas.microsoft.com/office/drawing/2014/main" id="{A701371E-D874-46B1-B6CF-E70664C06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940" y="2438180"/>
            <a:ext cx="3181391" cy="3181391"/>
          </a:xfrm>
          <a:prstGeom prst="rect">
            <a:avLst/>
          </a:prstGeom>
        </p:spPr>
      </p:pic>
      <p:pic>
        <p:nvPicPr>
          <p:cNvPr id="7" name="Immagine 6" descr="Immagine che contiene testo, finestra&#10;&#10;Descrizione generata automaticamente">
            <a:extLst>
              <a:ext uri="{FF2B5EF4-FFF2-40B4-BE49-F238E27FC236}">
                <a16:creationId xmlns:a16="http://schemas.microsoft.com/office/drawing/2014/main" id="{A50728D9-DB10-40E0-B092-285904DDD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121" y="1840873"/>
            <a:ext cx="5297982" cy="4443140"/>
          </a:xfrm>
          <a:prstGeom prst="rect">
            <a:avLst/>
          </a:prstGeom>
          <a:ln>
            <a:noFill/>
          </a:ln>
          <a:effectLst>
            <a:outerShdw blurRad="292100" dist="139700" dir="2700000" algn="tl" rotWithShape="0">
              <a:srgbClr val="333333">
                <a:alpha val="65000"/>
              </a:srgbClr>
            </a:outerShdw>
          </a:effectLst>
        </p:spPr>
      </p:pic>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a:bodyPr>
          <a:lstStyle/>
          <a:p>
            <a:r>
              <a:rPr lang="en-US" sz="4800" dirty="0">
                <a:solidFill>
                  <a:schemeClr val="bg1"/>
                </a:solidFill>
              </a:rPr>
              <a:t>ACGAN-MNIST-1</a:t>
            </a:r>
          </a:p>
        </p:txBody>
      </p:sp>
    </p:spTree>
    <p:extLst>
      <p:ext uri="{BB962C8B-B14F-4D97-AF65-F5344CB8AC3E}">
        <p14:creationId xmlns:p14="http://schemas.microsoft.com/office/powerpoint/2010/main" val="4135338006"/>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a:bodyPr>
          <a:lstStyle/>
          <a:p>
            <a:r>
              <a:rPr lang="en-US" sz="4800" dirty="0">
                <a:solidFill>
                  <a:schemeClr val="bg1"/>
                </a:solidFill>
              </a:rPr>
              <a:t>ACGAN-MNIST-2</a:t>
            </a:r>
          </a:p>
        </p:txBody>
      </p:sp>
      <p:pic>
        <p:nvPicPr>
          <p:cNvPr id="4" name="Immagine 3" descr="Immagine che contiene freccia&#10;&#10;Descrizione generata automaticamente">
            <a:extLst>
              <a:ext uri="{FF2B5EF4-FFF2-40B4-BE49-F238E27FC236}">
                <a16:creationId xmlns:a16="http://schemas.microsoft.com/office/drawing/2014/main" id="{B6A9E253-D5CC-4AB6-883D-5101E007F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072" y="2400100"/>
            <a:ext cx="3257550" cy="3257550"/>
          </a:xfrm>
          <a:prstGeom prst="rect">
            <a:avLst/>
          </a:prstGeom>
        </p:spPr>
      </p:pic>
      <p:pic>
        <p:nvPicPr>
          <p:cNvPr id="8" name="Immagine 7" descr="Immagine che contiene testo, finestra&#10;&#10;Descrizione generata automaticamente">
            <a:extLst>
              <a:ext uri="{FF2B5EF4-FFF2-40B4-BE49-F238E27FC236}">
                <a16:creationId xmlns:a16="http://schemas.microsoft.com/office/drawing/2014/main" id="{25EB4A95-3709-4200-A2B4-AAD2E1BC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3" y="1797575"/>
            <a:ext cx="5092530" cy="4481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238118"/>
      </p:ext>
    </p:extLst>
  </p:cSld>
  <p:clrMapOvr>
    <a:masterClrMapping/>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fontScale="90000"/>
          </a:bodyPr>
          <a:lstStyle/>
          <a:p>
            <a:r>
              <a:rPr lang="en-US" sz="4800" dirty="0">
                <a:solidFill>
                  <a:schemeClr val="bg1"/>
                </a:solidFill>
              </a:rPr>
              <a:t>ACGAN-CIFAR10-1</a:t>
            </a:r>
          </a:p>
        </p:txBody>
      </p:sp>
      <p:pic>
        <p:nvPicPr>
          <p:cNvPr id="5" name="Immagine 4" descr="Immagine che contiene testo&#10;&#10;Descrizione generata automaticamente">
            <a:extLst>
              <a:ext uri="{FF2B5EF4-FFF2-40B4-BE49-F238E27FC236}">
                <a16:creationId xmlns:a16="http://schemas.microsoft.com/office/drawing/2014/main" id="{BDE6D94E-F5FD-4514-BB6C-D1B2C075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48" y="2371771"/>
            <a:ext cx="3617634" cy="3617634"/>
          </a:xfrm>
          <a:prstGeom prst="rect">
            <a:avLst/>
          </a:prstGeom>
        </p:spPr>
      </p:pic>
      <p:pic>
        <p:nvPicPr>
          <p:cNvPr id="7" name="Immagine 6" descr="Immagine che contiene testo, finestra&#10;&#10;Descrizione generata automaticamente">
            <a:extLst>
              <a:ext uri="{FF2B5EF4-FFF2-40B4-BE49-F238E27FC236}">
                <a16:creationId xmlns:a16="http://schemas.microsoft.com/office/drawing/2014/main" id="{48B93E65-6F1D-44CA-A9AF-0CE0182A2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3" y="1809946"/>
            <a:ext cx="5093408" cy="446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777701"/>
      </p:ext>
    </p:extLst>
  </p:cSld>
  <p:clrMapOvr>
    <a:masterClrMapping/>
  </p:clrMapOvr>
  <mc:AlternateContent xmlns:mc="http://schemas.openxmlformats.org/markup-compatibility/2006" xmlns:p14="http://schemas.microsoft.com/office/powerpoint/2010/main">
    <mc:Choice Requires="p14">
      <p:transition spd="slow" p14:dur="20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181148"/>
            <a:ext cx="4363224" cy="1059999"/>
          </a:xfrm>
        </p:spPr>
        <p:txBody>
          <a:bodyPr vert="horz" lIns="91440" tIns="45720" rIns="91440" bIns="45720" rtlCol="0" anchor="b">
            <a:normAutofit fontScale="90000"/>
          </a:bodyPr>
          <a:lstStyle/>
          <a:p>
            <a:r>
              <a:rPr lang="en-US" sz="4800" dirty="0">
                <a:solidFill>
                  <a:schemeClr val="bg1"/>
                </a:solidFill>
              </a:rPr>
              <a:t>ACGAN-CIFAR10-2</a:t>
            </a:r>
          </a:p>
        </p:txBody>
      </p:sp>
      <p:pic>
        <p:nvPicPr>
          <p:cNvPr id="4" name="Immagine 3" descr="Immagine che contiene testo, diverso, colorato&#10;&#10;Descrizione generata automaticamente">
            <a:extLst>
              <a:ext uri="{FF2B5EF4-FFF2-40B4-BE49-F238E27FC236}">
                <a16:creationId xmlns:a16="http://schemas.microsoft.com/office/drawing/2014/main" id="{AA5CA9F0-692E-4C06-BDDC-7F20B83BE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27" y="2271291"/>
            <a:ext cx="3835737" cy="3835737"/>
          </a:xfrm>
          <a:prstGeom prst="rect">
            <a:avLst/>
          </a:prstGeom>
        </p:spPr>
      </p:pic>
      <p:pic>
        <p:nvPicPr>
          <p:cNvPr id="8" name="Immagine 7" descr="Immagine che contiene testo, finestra&#10;&#10;Descrizione generata automaticamente">
            <a:extLst>
              <a:ext uri="{FF2B5EF4-FFF2-40B4-BE49-F238E27FC236}">
                <a16:creationId xmlns:a16="http://schemas.microsoft.com/office/drawing/2014/main" id="{98F44313-182E-45A6-8961-F3EC77ACF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107" y="1813942"/>
            <a:ext cx="4899084" cy="4443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469534"/>
      </p:ext>
    </p:extLst>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CasellaDiTesto 3">
            <a:extLst>
              <a:ext uri="{FF2B5EF4-FFF2-40B4-BE49-F238E27FC236}">
                <a16:creationId xmlns:a16="http://schemas.microsoft.com/office/drawing/2014/main" id="{BD60AC36-7020-483E-AE5E-1E405E32D0BF}"/>
              </a:ext>
            </a:extLst>
          </p:cNvPr>
          <p:cNvSpPr txBox="1"/>
          <p:nvPr/>
        </p:nvSpPr>
        <p:spPr>
          <a:xfrm>
            <a:off x="283877" y="385763"/>
            <a:ext cx="3414128"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CONCLUSIONS</a:t>
            </a:r>
          </a:p>
        </p:txBody>
      </p:sp>
      <p:graphicFrame>
        <p:nvGraphicFramePr>
          <p:cNvPr id="24" name="CasellaDiTesto 4">
            <a:extLst>
              <a:ext uri="{FF2B5EF4-FFF2-40B4-BE49-F238E27FC236}">
                <a16:creationId xmlns:a16="http://schemas.microsoft.com/office/drawing/2014/main" id="{F5DBCC77-7413-4885-8429-0FE7BB3F1BCD}"/>
              </a:ext>
            </a:extLst>
          </p:cNvPr>
          <p:cNvGraphicFramePr/>
          <p:nvPr>
            <p:extLst>
              <p:ext uri="{D42A27DB-BD31-4B8C-83A1-F6EECF244321}">
                <p14:modId xmlns:p14="http://schemas.microsoft.com/office/powerpoint/2010/main" val="351168033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676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iabetes PowerPoint Thank You Slide - SlideModel">
            <a:extLst>
              <a:ext uri="{FF2B5EF4-FFF2-40B4-BE49-F238E27FC236}">
                <a16:creationId xmlns:a16="http://schemas.microsoft.com/office/drawing/2014/main" id="{46AD60B6-E5CA-4789-8369-3DFEC6356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19691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2"/>
          <a:srcRect/>
          <a:stretch/>
        </p:blipFill>
        <p:spPr>
          <a:xfrm>
            <a:off x="0" y="0"/>
            <a:ext cx="12191980" cy="6857990"/>
          </a:xfrm>
          <a:prstGeom prst="rect">
            <a:avLst/>
          </a:prstGeom>
        </p:spPr>
      </p:pic>
      <p:sp>
        <p:nvSpPr>
          <p:cNvPr id="24" name="Freeform: Shape 9">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0BFA26A-D92F-4156-95BC-D623DC67B8A5}"/>
              </a:ext>
            </a:extLst>
          </p:cNvPr>
          <p:cNvSpPr txBox="1"/>
          <p:nvPr/>
        </p:nvSpPr>
        <p:spPr>
          <a:xfrm>
            <a:off x="5445083" y="1620164"/>
            <a:ext cx="1355753" cy="646331"/>
          </a:xfrm>
          <a:prstGeom prst="rect">
            <a:avLst/>
          </a:prstGeom>
          <a:noFill/>
        </p:spPr>
        <p:txBody>
          <a:bodyPr wrap="square" rtlCol="0">
            <a:spAutoFit/>
          </a:bodyPr>
          <a:lstStyle/>
          <a:p>
            <a:r>
              <a:rPr lang="it-IT" sz="3600" dirty="0">
                <a:solidFill>
                  <a:schemeClr val="bg1"/>
                </a:solidFill>
                <a:latin typeface="Georgia" panose="02040502050405020303" pitchFamily="18" charset="0"/>
              </a:rPr>
              <a:t>GAN</a:t>
            </a:r>
          </a:p>
        </p:txBody>
      </p:sp>
      <p:sp>
        <p:nvSpPr>
          <p:cNvPr id="8" name="CasellaDiTesto 7">
            <a:extLst>
              <a:ext uri="{FF2B5EF4-FFF2-40B4-BE49-F238E27FC236}">
                <a16:creationId xmlns:a16="http://schemas.microsoft.com/office/drawing/2014/main" id="{0DAA0E08-95D3-4510-ABF3-F25D31F2159F}"/>
              </a:ext>
            </a:extLst>
          </p:cNvPr>
          <p:cNvSpPr txBox="1"/>
          <p:nvPr/>
        </p:nvSpPr>
        <p:spPr>
          <a:xfrm>
            <a:off x="940688" y="2247851"/>
            <a:ext cx="5128354" cy="3046988"/>
          </a:xfrm>
          <a:prstGeom prst="rect">
            <a:avLst/>
          </a:prstGeom>
          <a:noFill/>
        </p:spPr>
        <p:txBody>
          <a:bodyPr wrap="square">
            <a:spAutoFit/>
          </a:bodyPr>
          <a:lstStyle/>
          <a:p>
            <a:pPr algn="just"/>
            <a:r>
              <a:rPr lang="en-US" sz="2400" dirty="0">
                <a:solidFill>
                  <a:schemeClr val="bg1"/>
                </a:solidFill>
                <a:latin typeface="Georgia" panose="02040502050405020303" pitchFamily="18" charset="0"/>
              </a:rPr>
              <a:t>Generative Adversarial Networks, or GANs, are an architecture that allows us to apply the so-called Image Generation.</a:t>
            </a:r>
          </a:p>
          <a:p>
            <a:pPr algn="just"/>
            <a:r>
              <a:rPr lang="en-US" sz="2400" dirty="0">
                <a:solidFill>
                  <a:schemeClr val="bg1"/>
                </a:solidFill>
                <a:latin typeface="Georgia" panose="02040502050405020303" pitchFamily="18" charset="0"/>
              </a:rPr>
              <a:t>The architecture is composed of both a generator model that takes random points from a latent space as input and generates images, and a          </a:t>
            </a:r>
            <a:endParaRPr lang="it-IT" sz="2400" dirty="0">
              <a:solidFill>
                <a:schemeClr val="bg1"/>
              </a:solidFill>
              <a:latin typeface="Georgia" panose="02040502050405020303" pitchFamily="18" charset="0"/>
            </a:endParaRPr>
          </a:p>
        </p:txBody>
      </p:sp>
      <p:pic>
        <p:nvPicPr>
          <p:cNvPr id="11" name="Immagine 10">
            <a:extLst>
              <a:ext uri="{FF2B5EF4-FFF2-40B4-BE49-F238E27FC236}">
                <a16:creationId xmlns:a16="http://schemas.microsoft.com/office/drawing/2014/main" id="{47BC8159-B697-4FDE-92AF-00B2BB1533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68278" y="2445034"/>
            <a:ext cx="4983034" cy="2782645"/>
          </a:xfrm>
          <a:prstGeom prst="rect">
            <a:avLst/>
          </a:prstGeom>
        </p:spPr>
      </p:pic>
      <p:sp>
        <p:nvSpPr>
          <p:cNvPr id="13" name="CasellaDiTesto 12">
            <a:extLst>
              <a:ext uri="{FF2B5EF4-FFF2-40B4-BE49-F238E27FC236}">
                <a16:creationId xmlns:a16="http://schemas.microsoft.com/office/drawing/2014/main" id="{2A0E11AB-4DA9-4248-93DA-6B03D61A79FE}"/>
              </a:ext>
            </a:extLst>
          </p:cNvPr>
          <p:cNvSpPr txBox="1"/>
          <p:nvPr/>
        </p:nvSpPr>
        <p:spPr>
          <a:xfrm>
            <a:off x="940688" y="5227680"/>
            <a:ext cx="10310624" cy="830997"/>
          </a:xfrm>
          <a:prstGeom prst="rect">
            <a:avLst/>
          </a:prstGeom>
          <a:noFill/>
        </p:spPr>
        <p:txBody>
          <a:bodyPr wrap="square">
            <a:spAutoFit/>
          </a:bodyPr>
          <a:lstStyle/>
          <a:p>
            <a:pPr algn="just"/>
            <a:r>
              <a:rPr lang="en-US" sz="2400" dirty="0">
                <a:solidFill>
                  <a:schemeClr val="bg1"/>
                </a:solidFill>
                <a:latin typeface="Georgia" panose="02040502050405020303" pitchFamily="18" charset="0"/>
              </a:rPr>
              <a:t>discriminator for classifying images as either real (from the dataset) or fake (generate).</a:t>
            </a:r>
            <a:endParaRPr lang="it-IT" sz="2400" dirty="0">
              <a:solidFill>
                <a:schemeClr val="bg1"/>
              </a:solidFill>
              <a:latin typeface="Georgia" panose="02040502050405020303" pitchFamily="18" charset="0"/>
            </a:endParaRPr>
          </a:p>
        </p:txBody>
      </p:sp>
      <p:sp>
        <p:nvSpPr>
          <p:cNvPr id="16" name="CasellaDiTesto 15">
            <a:extLst>
              <a:ext uri="{FF2B5EF4-FFF2-40B4-BE49-F238E27FC236}">
                <a16:creationId xmlns:a16="http://schemas.microsoft.com/office/drawing/2014/main" id="{A4C258FE-D46A-426F-97B2-C645D56171C2}"/>
              </a:ext>
            </a:extLst>
          </p:cNvPr>
          <p:cNvSpPr txBox="1"/>
          <p:nvPr/>
        </p:nvSpPr>
        <p:spPr>
          <a:xfrm>
            <a:off x="933933" y="799687"/>
            <a:ext cx="10270217" cy="830997"/>
          </a:xfrm>
          <a:prstGeom prst="rect">
            <a:avLst/>
          </a:prstGeom>
          <a:noFill/>
        </p:spPr>
        <p:txBody>
          <a:bodyPr wrap="square" rtlCol="0">
            <a:spAutoFit/>
          </a:bodyPr>
          <a:lstStyle/>
          <a:p>
            <a:pPr algn="just"/>
            <a:r>
              <a:rPr lang="en-US" sz="2400" dirty="0">
                <a:solidFill>
                  <a:schemeClr val="bg1"/>
                </a:solidFill>
                <a:latin typeface="Georgia" panose="02040502050405020303" pitchFamily="18" charset="0"/>
              </a:rPr>
              <a:t>Before going into AC-GAN, let’s briefly resume the Generative Adversarial Networks and the Conditional Generative Adversarial Networks.</a:t>
            </a:r>
          </a:p>
        </p:txBody>
      </p:sp>
    </p:spTree>
    <p:extLst>
      <p:ext uri="{BB962C8B-B14F-4D97-AF65-F5344CB8AC3E}">
        <p14:creationId xmlns:p14="http://schemas.microsoft.com/office/powerpoint/2010/main" val="2372935599"/>
      </p:ext>
    </p:extLst>
  </p:cSld>
  <p:clrMapOvr>
    <a:masterClrMapping/>
  </p:clrMapOvr>
  <mc:AlternateContent xmlns:mc="http://schemas.openxmlformats.org/markup-compatibility/2006" xmlns:p14="http://schemas.microsoft.com/office/powerpoint/2010/main">
    <mc:Choice Requires="p14">
      <p:transition spd="slow" p14:dur="15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AB1826F-F73A-44BD-8FF2-64E41F61E299}"/>
              </a:ext>
            </a:extLst>
          </p:cNvPr>
          <p:cNvSpPr txBox="1"/>
          <p:nvPr/>
        </p:nvSpPr>
        <p:spPr>
          <a:xfrm>
            <a:off x="804797" y="657033"/>
            <a:ext cx="4939938" cy="3843666"/>
          </a:xfrm>
          <a:prstGeom prst="rect">
            <a:avLst/>
          </a:prstGeom>
        </p:spPr>
        <p:txBody>
          <a:bodyPr vert="horz" lIns="91440" tIns="45720" rIns="91440" bIns="45720" rtlCol="0">
            <a:normAutofit/>
          </a:bodyPr>
          <a:lstStyle/>
          <a:p>
            <a:pPr algn="just">
              <a:lnSpc>
                <a:spcPct val="90000"/>
              </a:lnSpc>
              <a:spcAft>
                <a:spcPts val="800"/>
              </a:spcAft>
            </a:pPr>
            <a:r>
              <a:rPr lang="en-US" sz="2300" dirty="0">
                <a:latin typeface="Georgia" panose="02040502050405020303" pitchFamily="18" charset="0"/>
              </a:rPr>
              <a:t>The discriminator is trained in order to maximize the log-likelihood of the discriminator. The discriminator’s log-likelihood makes us understand how good the discriminator is at classifying images that are actually fake as fake and images that are actually real as real. </a:t>
            </a:r>
          </a:p>
        </p:txBody>
      </p:sp>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3"/>
          <a:srcRect l="25552" r="255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6" name="CasellaDiTesto 15">
            <a:extLst>
              <a:ext uri="{FF2B5EF4-FFF2-40B4-BE49-F238E27FC236}">
                <a16:creationId xmlns:a16="http://schemas.microsoft.com/office/drawing/2014/main" id="{4ED2FC1E-1470-44BE-B8DC-32E3A812F3F3}"/>
              </a:ext>
            </a:extLst>
          </p:cNvPr>
          <p:cNvSpPr txBox="1"/>
          <p:nvPr/>
        </p:nvSpPr>
        <p:spPr>
          <a:xfrm>
            <a:off x="7858540" y="681459"/>
            <a:ext cx="4194312" cy="2923877"/>
          </a:xfrm>
          <a:prstGeom prst="rect">
            <a:avLst/>
          </a:prstGeom>
          <a:noFill/>
        </p:spPr>
        <p:txBody>
          <a:bodyPr wrap="square">
            <a:spAutoFit/>
          </a:bodyPr>
          <a:lstStyle/>
          <a:p>
            <a:pPr algn="just">
              <a:spcAft>
                <a:spcPts val="800"/>
              </a:spcAft>
            </a:pPr>
            <a:r>
              <a:rPr lang="it-IT" sz="2300" dirty="0">
                <a:solidFill>
                  <a:schemeClr val="bg1"/>
                </a:solidFill>
                <a:latin typeface="Georgia" panose="02040502050405020303" pitchFamily="18" charset="0"/>
              </a:rPr>
              <a:t>The generator </a:t>
            </a:r>
            <a:r>
              <a:rPr lang="it-IT" sz="2300" dirty="0" err="1">
                <a:solidFill>
                  <a:schemeClr val="bg1"/>
                </a:solidFill>
                <a:latin typeface="Georgia" panose="02040502050405020303" pitchFamily="18" charset="0"/>
              </a:rPr>
              <a:t>is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trained</a:t>
            </a:r>
            <a:r>
              <a:rPr lang="it-IT" sz="2300" dirty="0">
                <a:solidFill>
                  <a:schemeClr val="bg1"/>
                </a:solidFill>
                <a:latin typeface="Georgia" panose="02040502050405020303" pitchFamily="18" charset="0"/>
              </a:rPr>
              <a:t> in </a:t>
            </a:r>
            <a:r>
              <a:rPr lang="it-IT" sz="2300" dirty="0" err="1">
                <a:solidFill>
                  <a:schemeClr val="bg1"/>
                </a:solidFill>
                <a:latin typeface="Georgia" panose="02040502050405020303" pitchFamily="18" charset="0"/>
              </a:rPr>
              <a:t>order</a:t>
            </a:r>
            <a:r>
              <a:rPr lang="it-IT" sz="2300" dirty="0">
                <a:solidFill>
                  <a:schemeClr val="bg1"/>
                </a:solidFill>
                <a:latin typeface="Georgia" panose="02040502050405020303" pitchFamily="18" charset="0"/>
              </a:rPr>
              <a:t> </a:t>
            </a:r>
            <a:r>
              <a:rPr lang="it-IT" sz="2300" b="1" dirty="0">
                <a:solidFill>
                  <a:schemeClr val="bg1"/>
                </a:solidFill>
                <a:latin typeface="Georgia" panose="02040502050405020303" pitchFamily="18" charset="0"/>
              </a:rPr>
              <a:t>to </a:t>
            </a:r>
            <a:r>
              <a:rPr lang="it-IT" sz="2300" b="1" dirty="0" err="1">
                <a:solidFill>
                  <a:schemeClr val="bg1"/>
                </a:solidFill>
                <a:latin typeface="Georgia" panose="02040502050405020303" pitchFamily="18" charset="0"/>
              </a:rPr>
              <a:t>minimize</a:t>
            </a:r>
            <a:r>
              <a:rPr lang="it-IT" sz="2300" b="1" dirty="0">
                <a:solidFill>
                  <a:schemeClr val="bg1"/>
                </a:solidFill>
                <a:latin typeface="Georgia" panose="02040502050405020303" pitchFamily="18" charset="0"/>
              </a:rPr>
              <a:t> the log-</a:t>
            </a:r>
            <a:r>
              <a:rPr lang="it-IT" sz="2300" b="1" dirty="0" err="1">
                <a:solidFill>
                  <a:schemeClr val="bg1"/>
                </a:solidFill>
                <a:latin typeface="Georgia" panose="02040502050405020303" pitchFamily="18" charset="0"/>
              </a:rPr>
              <a:t>likelihood</a:t>
            </a:r>
            <a:r>
              <a:rPr lang="it-IT" sz="2300" b="1" dirty="0">
                <a:solidFill>
                  <a:schemeClr val="bg1"/>
                </a:solidFill>
                <a:latin typeface="Georgia" panose="02040502050405020303" pitchFamily="18" charset="0"/>
              </a:rPr>
              <a:t> </a:t>
            </a:r>
            <a:r>
              <a:rPr lang="it-IT" sz="2300" dirty="0">
                <a:solidFill>
                  <a:schemeClr val="bg1"/>
                </a:solidFill>
                <a:latin typeface="Georgia" panose="02040502050405020303" pitchFamily="18" charset="0"/>
              </a:rPr>
              <a:t>of the generator. The </a:t>
            </a:r>
            <a:r>
              <a:rPr lang="it-IT" sz="2300" dirty="0" err="1">
                <a:solidFill>
                  <a:schemeClr val="bg1"/>
                </a:solidFill>
                <a:latin typeface="Georgia" panose="02040502050405020303" pitchFamily="18" charset="0"/>
              </a:rPr>
              <a:t>generator’s</a:t>
            </a:r>
            <a:r>
              <a:rPr lang="it-IT" sz="2300" dirty="0">
                <a:solidFill>
                  <a:schemeClr val="bg1"/>
                </a:solidFill>
                <a:latin typeface="Georgia" panose="02040502050405020303" pitchFamily="18" charset="0"/>
              </a:rPr>
              <a:t> log-</a:t>
            </a:r>
            <a:r>
              <a:rPr lang="it-IT" sz="2300" dirty="0" err="1">
                <a:solidFill>
                  <a:schemeClr val="bg1"/>
                </a:solidFill>
                <a:latin typeface="Georgia" panose="02040502050405020303" pitchFamily="18" charset="0"/>
              </a:rPr>
              <a:t>likelihood</a:t>
            </a:r>
            <a:r>
              <a:rPr lang="it-IT" sz="2300" dirty="0">
                <a:solidFill>
                  <a:schemeClr val="bg1"/>
                </a:solidFill>
                <a:latin typeface="Georgia" panose="02040502050405020303" pitchFamily="18" charset="0"/>
              </a:rPr>
              <a:t> makes </a:t>
            </a:r>
            <a:r>
              <a:rPr lang="it-IT" sz="2300" dirty="0" err="1">
                <a:solidFill>
                  <a:schemeClr val="bg1"/>
                </a:solidFill>
                <a:latin typeface="Georgia" panose="02040502050405020303" pitchFamily="18" charset="0"/>
              </a:rPr>
              <a:t>us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understand</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how</a:t>
            </a:r>
            <a:r>
              <a:rPr lang="it-IT" sz="2300" dirty="0">
                <a:solidFill>
                  <a:schemeClr val="bg1"/>
                </a:solidFill>
                <a:latin typeface="Georgia" panose="02040502050405020303" pitchFamily="18" charset="0"/>
              </a:rPr>
              <a:t> good the generator </a:t>
            </a:r>
            <a:r>
              <a:rPr lang="it-IT" sz="2300" dirty="0" err="1">
                <a:solidFill>
                  <a:schemeClr val="bg1"/>
                </a:solidFill>
                <a:latin typeface="Georgia" panose="02040502050405020303" pitchFamily="18" charset="0"/>
              </a:rPr>
              <a:t>is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at</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generating</a:t>
            </a:r>
            <a:r>
              <a:rPr lang="it-IT" sz="2300" dirty="0">
                <a:solidFill>
                  <a:schemeClr val="bg1"/>
                </a:solidFill>
                <a:latin typeface="Georgia" panose="02040502050405020303" pitchFamily="18" charset="0"/>
              </a:rPr>
              <a:t> images </a:t>
            </a:r>
            <a:r>
              <a:rPr lang="it-IT" sz="2300" dirty="0" err="1">
                <a:solidFill>
                  <a:schemeClr val="bg1"/>
                </a:solidFill>
                <a:latin typeface="Georgia" panose="02040502050405020303" pitchFamily="18" charset="0"/>
              </a:rPr>
              <a:t>as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real</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as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possible</a:t>
            </a:r>
            <a:r>
              <a:rPr lang="it-IT" sz="2300" dirty="0">
                <a:solidFill>
                  <a:schemeClr val="bg1"/>
                </a:solidFill>
                <a:latin typeface="Georgia" panose="02040502050405020303" pitchFamily="18" charset="0"/>
              </a:rPr>
              <a:t>.</a:t>
            </a:r>
          </a:p>
        </p:txBody>
      </p:sp>
      <p:pic>
        <p:nvPicPr>
          <p:cNvPr id="18" name="Immagine 17">
            <a:extLst>
              <a:ext uri="{FF2B5EF4-FFF2-40B4-BE49-F238E27FC236}">
                <a16:creationId xmlns:a16="http://schemas.microsoft.com/office/drawing/2014/main" id="{236710F6-C440-4444-8CFF-33E2D33681ED}"/>
              </a:ext>
            </a:extLst>
          </p:cNvPr>
          <p:cNvPicPr/>
          <p:nvPr/>
        </p:nvPicPr>
        <p:blipFill>
          <a:blip r:embed="rId4"/>
          <a:stretch>
            <a:fillRect/>
          </a:stretch>
        </p:blipFill>
        <p:spPr>
          <a:xfrm>
            <a:off x="8206919" y="4139732"/>
            <a:ext cx="3497553" cy="721934"/>
          </a:xfrm>
          <a:prstGeom prst="rect">
            <a:avLst/>
          </a:prstGeom>
        </p:spPr>
      </p:pic>
      <p:pic>
        <p:nvPicPr>
          <p:cNvPr id="19" name="Immagine 18">
            <a:extLst>
              <a:ext uri="{FF2B5EF4-FFF2-40B4-BE49-F238E27FC236}">
                <a16:creationId xmlns:a16="http://schemas.microsoft.com/office/drawing/2014/main" id="{EB335375-AB95-4D86-88A8-265D3AB3A95E}"/>
              </a:ext>
            </a:extLst>
          </p:cNvPr>
          <p:cNvPicPr/>
          <p:nvPr/>
        </p:nvPicPr>
        <p:blipFill>
          <a:blip r:embed="rId5"/>
          <a:stretch>
            <a:fillRect/>
          </a:stretch>
        </p:blipFill>
        <p:spPr>
          <a:xfrm>
            <a:off x="853943" y="4139732"/>
            <a:ext cx="4571999" cy="1094966"/>
          </a:xfrm>
          <a:prstGeom prst="rect">
            <a:avLst/>
          </a:prstGeom>
        </p:spPr>
      </p:pic>
    </p:spTree>
    <p:extLst>
      <p:ext uri="{BB962C8B-B14F-4D97-AF65-F5344CB8AC3E}">
        <p14:creationId xmlns:p14="http://schemas.microsoft.com/office/powerpoint/2010/main" val="31605007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a:extLst>
              <a:ext uri="{FF2B5EF4-FFF2-40B4-BE49-F238E27FC236}">
                <a16:creationId xmlns:a16="http://schemas.microsoft.com/office/drawing/2014/main" id="{D1B2AA7D-4592-4C01-9C00-D23FDC23B384}"/>
              </a:ext>
            </a:extLst>
          </p:cNvPr>
          <p:cNvPicPr/>
          <p:nvPr/>
        </p:nvPicPr>
        <p:blipFill rotWithShape="1">
          <a:blip r:embed="rId2"/>
          <a:srcRect r="1" b="2878"/>
          <a:stretch/>
        </p:blipFill>
        <p:spPr>
          <a:xfrm>
            <a:off x="7083423" y="3707894"/>
            <a:ext cx="4395569" cy="2518756"/>
          </a:xfrm>
          <a:prstGeom prst="rect">
            <a:avLst/>
          </a:prstGeom>
        </p:spPr>
      </p:pic>
      <p:sp>
        <p:nvSpPr>
          <p:cNvPr id="10" name="CasellaDiTesto 9">
            <a:extLst>
              <a:ext uri="{FF2B5EF4-FFF2-40B4-BE49-F238E27FC236}">
                <a16:creationId xmlns:a16="http://schemas.microsoft.com/office/drawing/2014/main" id="{450E4280-7D7B-4B11-90A0-EF918815CC89}"/>
              </a:ext>
            </a:extLst>
          </p:cNvPr>
          <p:cNvSpPr txBox="1"/>
          <p:nvPr/>
        </p:nvSpPr>
        <p:spPr>
          <a:xfrm>
            <a:off x="589560" y="2290099"/>
            <a:ext cx="5586581" cy="4524315"/>
          </a:xfrm>
          <a:prstGeom prst="rect">
            <a:avLst/>
          </a:prstGeom>
          <a:noFill/>
        </p:spPr>
        <p:txBody>
          <a:bodyPr wrap="square" rtlCol="0">
            <a:spAutoFit/>
          </a:bodyPr>
          <a:lstStyle/>
          <a:p>
            <a:pPr algn="just">
              <a:spcAft>
                <a:spcPts val="600"/>
              </a:spcAft>
            </a:pPr>
            <a:r>
              <a:rPr lang="en-US" sz="2400" dirty="0">
                <a:latin typeface="Georgia" panose="02040502050405020303" pitchFamily="18" charset="0"/>
              </a:rPr>
              <a:t>The main difference between a GAN and a CGAN is the following: in a GAN, the generator learns how to generate images having a distribution that is acquired automatically by the generator. In a CGAN, the generator learns how to generate images with a distribution that is established by us.  In other words, through the use of a CGAN, we can guide the generator to generate images belonging to classes we have decided.</a:t>
            </a:r>
          </a:p>
        </p:txBody>
      </p:sp>
      <p:sp>
        <p:nvSpPr>
          <p:cNvPr id="22" name="CasellaDiTesto 21">
            <a:extLst>
              <a:ext uri="{FF2B5EF4-FFF2-40B4-BE49-F238E27FC236}">
                <a16:creationId xmlns:a16="http://schemas.microsoft.com/office/drawing/2014/main" id="{27CAADB6-4DB4-4772-8AE8-C3D65BD11198}"/>
              </a:ext>
            </a:extLst>
          </p:cNvPr>
          <p:cNvSpPr txBox="1"/>
          <p:nvPr/>
        </p:nvSpPr>
        <p:spPr>
          <a:xfrm>
            <a:off x="2152819" y="1523774"/>
            <a:ext cx="1999598" cy="590931"/>
          </a:xfrm>
          <a:prstGeom prst="rect">
            <a:avLst/>
          </a:prstGeom>
          <a:noFill/>
        </p:spPr>
        <p:txBody>
          <a:bodyPr wrap="square">
            <a:spAutoFit/>
          </a:bodyPr>
          <a:lstStyle/>
          <a:p>
            <a:pPr>
              <a:lnSpc>
                <a:spcPct val="90000"/>
              </a:lnSpc>
              <a:spcAft>
                <a:spcPts val="600"/>
              </a:spcAft>
            </a:pPr>
            <a:r>
              <a:rPr lang="en-US" sz="3600" dirty="0">
                <a:latin typeface="Georgia" panose="02040502050405020303" pitchFamily="18" charset="0"/>
              </a:rPr>
              <a:t>CGAN</a:t>
            </a:r>
          </a:p>
        </p:txBody>
      </p:sp>
      <p:sp>
        <p:nvSpPr>
          <p:cNvPr id="16" name="CasellaDiTesto 15">
            <a:extLst>
              <a:ext uri="{FF2B5EF4-FFF2-40B4-BE49-F238E27FC236}">
                <a16:creationId xmlns:a16="http://schemas.microsoft.com/office/drawing/2014/main" id="{A4C258FE-D46A-426F-97B2-C645D56171C2}"/>
              </a:ext>
            </a:extLst>
          </p:cNvPr>
          <p:cNvSpPr txBox="1"/>
          <p:nvPr/>
        </p:nvSpPr>
        <p:spPr>
          <a:xfrm>
            <a:off x="7117520" y="1420214"/>
            <a:ext cx="5279408" cy="1128068"/>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3700" kern="1200" dirty="0">
                <a:solidFill>
                  <a:schemeClr val="tx1"/>
                </a:solidFill>
                <a:latin typeface="+mj-lt"/>
                <a:ea typeface="+mj-ea"/>
                <a:cs typeface="+mj-cs"/>
              </a:rPr>
              <a:t>A variant of traditional GAN is called CGAN.</a:t>
            </a:r>
          </a:p>
          <a:p>
            <a:pPr>
              <a:lnSpc>
                <a:spcPct val="90000"/>
              </a:lnSpc>
              <a:spcBef>
                <a:spcPct val="0"/>
              </a:spcBef>
              <a:spcAft>
                <a:spcPts val="600"/>
              </a:spcAft>
            </a:pPr>
            <a:endParaRPr lang="en-US" sz="3700" kern="1200" dirty="0">
              <a:solidFill>
                <a:schemeClr val="tx1"/>
              </a:solidFill>
              <a:latin typeface="+mj-lt"/>
              <a:ea typeface="+mj-ea"/>
              <a:cs typeface="+mj-cs"/>
            </a:endParaRPr>
          </a:p>
        </p:txBody>
      </p:sp>
    </p:spTree>
    <p:extLst>
      <p:ext uri="{BB962C8B-B14F-4D97-AF65-F5344CB8AC3E}">
        <p14:creationId xmlns:p14="http://schemas.microsoft.com/office/powerpoint/2010/main" val="944337805"/>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owerpoint semplice sfondo - carta da parati ppt - 1280x720 - WallpaperTip">
            <a:extLst>
              <a:ext uri="{FF2B5EF4-FFF2-40B4-BE49-F238E27FC236}">
                <a16:creationId xmlns:a16="http://schemas.microsoft.com/office/drawing/2014/main" id="{CCA859D6-4B53-48DD-B985-1FC050935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D0E2D067-C268-4A02-83BA-A918C52B67CD}"/>
              </a:ext>
            </a:extLst>
          </p:cNvPr>
          <p:cNvSpPr txBox="1"/>
          <p:nvPr/>
        </p:nvSpPr>
        <p:spPr>
          <a:xfrm>
            <a:off x="3313043" y="228654"/>
            <a:ext cx="8521148" cy="1200329"/>
          </a:xfrm>
          <a:prstGeom prst="rect">
            <a:avLst/>
          </a:prstGeom>
          <a:noFill/>
        </p:spPr>
        <p:txBody>
          <a:bodyPr wrap="square" rtlCol="0">
            <a:spAutoFit/>
          </a:bodyPr>
          <a:lstStyle/>
          <a:p>
            <a:pPr algn="just"/>
            <a:r>
              <a:rPr lang="en-US" sz="2400" dirty="0">
                <a:latin typeface="Georgia" panose="02040502050405020303" pitchFamily="18" charset="0"/>
              </a:rPr>
              <a:t>Another variant that has been studied in depth within our project and which allows us to generate images with an even higher resolution is called AC-GAN. </a:t>
            </a:r>
          </a:p>
        </p:txBody>
      </p:sp>
      <p:sp>
        <p:nvSpPr>
          <p:cNvPr id="8" name="CasellaDiTesto 7">
            <a:extLst>
              <a:ext uri="{FF2B5EF4-FFF2-40B4-BE49-F238E27FC236}">
                <a16:creationId xmlns:a16="http://schemas.microsoft.com/office/drawing/2014/main" id="{8FA82ABD-BAFB-4E84-AB6C-B0D6CD8F51D5}"/>
              </a:ext>
            </a:extLst>
          </p:cNvPr>
          <p:cNvSpPr txBox="1"/>
          <p:nvPr/>
        </p:nvSpPr>
        <p:spPr>
          <a:xfrm>
            <a:off x="5694732" y="1627837"/>
            <a:ext cx="2087998" cy="646331"/>
          </a:xfrm>
          <a:prstGeom prst="rect">
            <a:avLst/>
          </a:prstGeom>
          <a:noFill/>
        </p:spPr>
        <p:txBody>
          <a:bodyPr wrap="square" rtlCol="0">
            <a:spAutoFit/>
          </a:bodyPr>
          <a:lstStyle/>
          <a:p>
            <a:r>
              <a:rPr lang="it-IT" sz="3600" dirty="0">
                <a:latin typeface="Georgia" panose="02040502050405020303" pitchFamily="18" charset="0"/>
              </a:rPr>
              <a:t>AC-GAN</a:t>
            </a:r>
          </a:p>
        </p:txBody>
      </p:sp>
      <p:sp>
        <p:nvSpPr>
          <p:cNvPr id="9" name="CasellaDiTesto 8">
            <a:extLst>
              <a:ext uri="{FF2B5EF4-FFF2-40B4-BE49-F238E27FC236}">
                <a16:creationId xmlns:a16="http://schemas.microsoft.com/office/drawing/2014/main" id="{37482D66-1B4F-4D68-B0E6-53F8F6B8DFE2}"/>
              </a:ext>
            </a:extLst>
          </p:cNvPr>
          <p:cNvSpPr txBox="1"/>
          <p:nvPr/>
        </p:nvSpPr>
        <p:spPr>
          <a:xfrm>
            <a:off x="1643271" y="2274168"/>
            <a:ext cx="10190920" cy="3785652"/>
          </a:xfrm>
          <a:prstGeom prst="rect">
            <a:avLst/>
          </a:prstGeom>
          <a:noFill/>
        </p:spPr>
        <p:txBody>
          <a:bodyPr wrap="square" rtlCol="0">
            <a:spAutoFit/>
          </a:bodyPr>
          <a:lstStyle/>
          <a:p>
            <a:pPr algn="just"/>
            <a:r>
              <a:rPr lang="en-US" sz="2400" dirty="0">
                <a:latin typeface="Georgia" panose="02040502050405020303" pitchFamily="18" charset="0"/>
              </a:rPr>
              <a:t>An AC-GAN is an extension of the CGAN as it provides the same generator as a CGAN but a slightly different discriminator. While the discriminator of a CGAN receives both the image coming from the generator or dataset and the target (real class of the image) and produces the probability that the input image is real and has the correct target, the discriminator of an AC-GAN receives in input </a:t>
            </a:r>
            <a:r>
              <a:rPr lang="en-US" sz="2400" b="1" dirty="0">
                <a:latin typeface="Georgia" panose="02040502050405020303" pitchFamily="18" charset="0"/>
              </a:rPr>
              <a:t>only</a:t>
            </a:r>
            <a:r>
              <a:rPr lang="en-US" sz="2400" dirty="0">
                <a:latin typeface="Georgia" panose="02040502050405020303" pitchFamily="18" charset="0"/>
              </a:rPr>
              <a:t> the image coming from the generator or dataset and produces the probability that the input image is real and the probabilities with which the input image belongs to each of the classes. To summarize, in an AC-GAN, the discriminator has to predict the target (real class) of the input image and if the input image is real or fake.</a:t>
            </a:r>
          </a:p>
        </p:txBody>
      </p:sp>
    </p:spTree>
    <p:extLst>
      <p:ext uri="{BB962C8B-B14F-4D97-AF65-F5344CB8AC3E}">
        <p14:creationId xmlns:p14="http://schemas.microsoft.com/office/powerpoint/2010/main" val="825383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F7C80AB-685B-42A1-B97E-140D289CC795}"/>
              </a:ext>
            </a:extLst>
          </p:cNvPr>
          <p:cNvPicPr/>
          <p:nvPr/>
        </p:nvPicPr>
        <p:blipFill>
          <a:blip r:embed="rId2">
            <a:extLst>
              <a:ext uri="{28A0092B-C50C-407E-A947-70E740481C1C}">
                <a14:useLocalDpi xmlns:a14="http://schemas.microsoft.com/office/drawing/2010/main" val="0"/>
              </a:ext>
            </a:extLst>
          </a:blip>
          <a:stretch>
            <a:fillRect/>
          </a:stretch>
        </p:blipFill>
        <p:spPr>
          <a:xfrm>
            <a:off x="4616943" y="914400"/>
            <a:ext cx="2881914" cy="4968819"/>
          </a:xfrm>
          <a:prstGeom prst="rect">
            <a:avLst/>
          </a:prstGeom>
        </p:spPr>
      </p:pic>
    </p:spTree>
    <p:extLst>
      <p:ext uri="{BB962C8B-B14F-4D97-AF65-F5344CB8AC3E}">
        <p14:creationId xmlns:p14="http://schemas.microsoft.com/office/powerpoint/2010/main" val="128712931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BF8ED7-D084-424D-BF15-FA714E614D9B}"/>
              </a:ext>
            </a:extLst>
          </p:cNvPr>
          <p:cNvSpPr>
            <a:spLocks noGrp="1"/>
          </p:cNvSpPr>
          <p:nvPr>
            <p:ph type="title"/>
          </p:nvPr>
        </p:nvSpPr>
        <p:spPr>
          <a:xfrm>
            <a:off x="793662" y="386930"/>
            <a:ext cx="10066122" cy="1298448"/>
          </a:xfrm>
        </p:spPr>
        <p:txBody>
          <a:bodyPr anchor="b">
            <a:normAutofit/>
          </a:bodyPr>
          <a:lstStyle/>
          <a:p>
            <a:r>
              <a:rPr lang="it-IT" sz="4800" dirty="0">
                <a:latin typeface="Georgia" panose="02040502050405020303" pitchFamily="18" charset="0"/>
                <a:ea typeface="+mn-ea"/>
                <a:cs typeface="+mn-cs"/>
              </a:rPr>
              <a:t>AC-GAN 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6D35EEB-2DF5-4994-940D-DA9D606DBC7D}"/>
              </a:ext>
            </a:extLst>
          </p:cNvPr>
          <p:cNvSpPr>
            <a:spLocks noGrp="1"/>
          </p:cNvSpPr>
          <p:nvPr>
            <p:ph idx="1"/>
          </p:nvPr>
        </p:nvSpPr>
        <p:spPr>
          <a:xfrm>
            <a:off x="138283" y="2072308"/>
            <a:ext cx="5957716" cy="4571323"/>
          </a:xfrm>
        </p:spPr>
        <p:txBody>
          <a:bodyPr anchor="ctr">
            <a:noAutofit/>
          </a:bodyPr>
          <a:lstStyle/>
          <a:p>
            <a:pPr marL="0" indent="0" algn="just">
              <a:buNone/>
            </a:pPr>
            <a:r>
              <a:rPr lang="it-IT" sz="2300" dirty="0" err="1">
                <a:latin typeface="Georgia" panose="02040502050405020303" pitchFamily="18" charset="0"/>
              </a:rPr>
              <a:t>As</a:t>
            </a:r>
            <a:r>
              <a:rPr lang="it-IT" sz="2300" dirty="0">
                <a:latin typeface="Georgia" panose="02040502050405020303" pitchFamily="18" charset="0"/>
              </a:rPr>
              <a:t> </a:t>
            </a:r>
            <a:r>
              <a:rPr lang="it-IT" sz="2300" dirty="0" err="1">
                <a:latin typeface="Georgia" panose="02040502050405020303" pitchFamily="18" charset="0"/>
              </a:rPr>
              <a:t>we</a:t>
            </a:r>
            <a:r>
              <a:rPr lang="it-IT" sz="2300" dirty="0">
                <a:latin typeface="Georgia" panose="02040502050405020303" pitchFamily="18" charset="0"/>
              </a:rPr>
              <a:t> </a:t>
            </a:r>
            <a:r>
              <a:rPr lang="it-IT" sz="2300" dirty="0" err="1">
                <a:latin typeface="Georgia" panose="02040502050405020303" pitchFamily="18" charset="0"/>
              </a:rPr>
              <a:t>have</a:t>
            </a:r>
            <a:r>
              <a:rPr lang="it-IT" sz="2300" dirty="0">
                <a:latin typeface="Georgia" panose="02040502050405020303" pitchFamily="18" charset="0"/>
              </a:rPr>
              <a:t> </a:t>
            </a:r>
            <a:r>
              <a:rPr lang="it-IT" sz="2300" dirty="0" err="1">
                <a:latin typeface="Georgia" panose="02040502050405020303" pitchFamily="18" charset="0"/>
              </a:rPr>
              <a:t>said</a:t>
            </a:r>
            <a:r>
              <a:rPr lang="it-IT" sz="2300" dirty="0">
                <a:latin typeface="Georgia" panose="02040502050405020303" pitchFamily="18" charset="0"/>
              </a:rPr>
              <a:t> </a:t>
            </a:r>
            <a:r>
              <a:rPr lang="it-IT" sz="2300" dirty="0" err="1">
                <a:latin typeface="Georgia" panose="02040502050405020303" pitchFamily="18" charset="0"/>
              </a:rPr>
              <a:t>before</a:t>
            </a:r>
            <a:r>
              <a:rPr lang="it-IT" sz="2300" dirty="0">
                <a:latin typeface="Georgia" panose="02040502050405020303" pitchFamily="18" charset="0"/>
              </a:rPr>
              <a:t>, an AC-GAN </a:t>
            </a:r>
            <a:r>
              <a:rPr lang="it-IT" sz="2300" dirty="0" err="1">
                <a:latin typeface="Georgia" panose="02040502050405020303" pitchFamily="18" charset="0"/>
              </a:rPr>
              <a:t>is</a:t>
            </a:r>
            <a:r>
              <a:rPr lang="it-IT" sz="2300" dirty="0">
                <a:latin typeface="Georgia" panose="02040502050405020303" pitchFamily="18" charset="0"/>
              </a:rPr>
              <a:t> made up of </a:t>
            </a:r>
            <a:r>
              <a:rPr lang="it-IT" sz="2300" dirty="0" err="1">
                <a:latin typeface="Georgia" panose="02040502050405020303" pitchFamily="18" charset="0"/>
              </a:rPr>
              <a:t>two</a:t>
            </a:r>
            <a:r>
              <a:rPr lang="it-IT" sz="2300" dirty="0">
                <a:latin typeface="Georgia" panose="02040502050405020303" pitchFamily="18" charset="0"/>
              </a:rPr>
              <a:t> </a:t>
            </a:r>
            <a:r>
              <a:rPr lang="it-IT" sz="2300" dirty="0" err="1">
                <a:latin typeface="Georgia" panose="02040502050405020303" pitchFamily="18" charset="0"/>
              </a:rPr>
              <a:t>neural</a:t>
            </a:r>
            <a:r>
              <a:rPr lang="it-IT" sz="2300" dirty="0">
                <a:latin typeface="Georgia" panose="02040502050405020303" pitchFamily="18" charset="0"/>
              </a:rPr>
              <a:t> networks: a generator and a discriminator. For </a:t>
            </a:r>
            <a:r>
              <a:rPr lang="it-IT" sz="2300" dirty="0" err="1">
                <a:latin typeface="Georgia" panose="02040502050405020303" pitchFamily="18" charset="0"/>
              </a:rPr>
              <a:t>this</a:t>
            </a:r>
            <a:r>
              <a:rPr lang="it-IT" sz="2300" dirty="0">
                <a:latin typeface="Georgia" panose="02040502050405020303" pitchFamily="18" charset="0"/>
              </a:rPr>
              <a:t> </a:t>
            </a:r>
            <a:r>
              <a:rPr lang="it-IT" sz="2300" dirty="0" err="1">
                <a:latin typeface="Georgia" panose="02040502050405020303" pitchFamily="18" charset="0"/>
              </a:rPr>
              <a:t>reason</a:t>
            </a:r>
            <a:r>
              <a:rPr lang="it-IT" sz="2300" dirty="0">
                <a:latin typeface="Georgia" panose="02040502050405020303" pitchFamily="18" charset="0"/>
              </a:rPr>
              <a:t>, </a:t>
            </a:r>
            <a:r>
              <a:rPr lang="it-IT" sz="2300" dirty="0" err="1">
                <a:latin typeface="Georgia" panose="02040502050405020303" pitchFamily="18" charset="0"/>
              </a:rPr>
              <a:t>we</a:t>
            </a:r>
            <a:r>
              <a:rPr lang="it-IT" sz="2300" dirty="0">
                <a:latin typeface="Georgia" panose="02040502050405020303" pitchFamily="18" charset="0"/>
              </a:rPr>
              <a:t> </a:t>
            </a:r>
            <a:r>
              <a:rPr lang="it-IT" sz="2300" dirty="0" err="1">
                <a:latin typeface="Georgia" panose="02040502050405020303" pitchFamily="18" charset="0"/>
              </a:rPr>
              <a:t>have</a:t>
            </a:r>
            <a:r>
              <a:rPr lang="it-IT" sz="2300" dirty="0">
                <a:latin typeface="Georgia" panose="02040502050405020303" pitchFamily="18" charset="0"/>
              </a:rPr>
              <a:t> to </a:t>
            </a:r>
            <a:r>
              <a:rPr lang="it-IT" sz="2300" dirty="0" err="1">
                <a:latin typeface="Georgia" panose="02040502050405020303" pitchFamily="18" charset="0"/>
              </a:rPr>
              <a:t>train</a:t>
            </a:r>
            <a:r>
              <a:rPr lang="it-IT" sz="2300" dirty="0">
                <a:latin typeface="Georgia" panose="02040502050405020303" pitchFamily="18" charset="0"/>
              </a:rPr>
              <a:t> the generator and the discriminator </a:t>
            </a:r>
            <a:r>
              <a:rPr lang="it-IT" sz="2300" dirty="0" err="1">
                <a:latin typeface="Georgia" panose="02040502050405020303" pitchFamily="18" charset="0"/>
              </a:rPr>
              <a:t>at</a:t>
            </a:r>
            <a:r>
              <a:rPr lang="it-IT" sz="2300" dirty="0">
                <a:latin typeface="Georgia" panose="02040502050405020303" pitchFamily="18" charset="0"/>
              </a:rPr>
              <a:t> the </a:t>
            </a:r>
            <a:r>
              <a:rPr lang="it-IT" sz="2300" dirty="0" err="1">
                <a:latin typeface="Georgia" panose="02040502050405020303" pitchFamily="18" charset="0"/>
              </a:rPr>
              <a:t>same</a:t>
            </a:r>
            <a:r>
              <a:rPr lang="it-IT" sz="2300" dirty="0">
                <a:latin typeface="Georgia" panose="02040502050405020303" pitchFamily="18" charset="0"/>
              </a:rPr>
              <a:t> time. </a:t>
            </a:r>
          </a:p>
          <a:p>
            <a:pPr marL="0" indent="0" algn="just">
              <a:buNone/>
            </a:pPr>
            <a:r>
              <a:rPr lang="it-IT" sz="2300" dirty="0">
                <a:latin typeface="Georgia" panose="02040502050405020303" pitchFamily="18" charset="0"/>
              </a:rPr>
              <a:t>The discriminator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trained</a:t>
            </a:r>
            <a:r>
              <a:rPr lang="it-IT" sz="2300" dirty="0">
                <a:latin typeface="Georgia" panose="02040502050405020303" pitchFamily="18" charset="0"/>
              </a:rPr>
              <a:t> to </a:t>
            </a:r>
            <a:r>
              <a:rPr lang="it-IT" sz="2300" dirty="0" err="1">
                <a:latin typeface="Georgia" panose="02040502050405020303" pitchFamily="18" charset="0"/>
              </a:rPr>
              <a:t>maximize</a:t>
            </a:r>
            <a:r>
              <a:rPr lang="it-IT" sz="2300" dirty="0">
                <a:latin typeface="Georgia" panose="02040502050405020303" pitchFamily="18" charset="0"/>
              </a:rPr>
              <a:t> the log-</a:t>
            </a:r>
            <a:r>
              <a:rPr lang="it-IT" sz="2300" dirty="0" err="1">
                <a:latin typeface="Georgia" panose="02040502050405020303" pitchFamily="18" charset="0"/>
              </a:rPr>
              <a:t>likelihood</a:t>
            </a:r>
            <a:r>
              <a:rPr lang="it-IT" sz="2300" dirty="0">
                <a:latin typeface="Georgia" panose="02040502050405020303" pitchFamily="18" charset="0"/>
              </a:rPr>
              <a:t> of the discriminator </a:t>
            </a:r>
            <a:r>
              <a:rPr lang="it-IT" sz="2300" dirty="0" err="1">
                <a:latin typeface="Georgia" panose="02040502050405020303" pitchFamily="18" charset="0"/>
              </a:rPr>
              <a:t>which</a:t>
            </a:r>
            <a:r>
              <a:rPr lang="it-IT" sz="2300" dirty="0">
                <a:latin typeface="Georgia" panose="02040502050405020303" pitchFamily="18" charset="0"/>
              </a:rPr>
              <a:t> </a:t>
            </a:r>
            <a:r>
              <a:rPr lang="it-IT" sz="2300" dirty="0" err="1">
                <a:latin typeface="Georgia" panose="02040502050405020303" pitchFamily="18" charset="0"/>
              </a:rPr>
              <a:t>gives</a:t>
            </a:r>
            <a:r>
              <a:rPr lang="it-IT" sz="2300" dirty="0">
                <a:latin typeface="Georgia" panose="02040502050405020303" pitchFamily="18" charset="0"/>
              </a:rPr>
              <a:t> </a:t>
            </a:r>
            <a:r>
              <a:rPr lang="it-IT" sz="2300" dirty="0" err="1">
                <a:latin typeface="Georgia" panose="02040502050405020303" pitchFamily="18" charset="0"/>
              </a:rPr>
              <a:t>us</a:t>
            </a:r>
            <a:r>
              <a:rPr lang="it-IT" sz="2300" dirty="0">
                <a:latin typeface="Georgia" panose="02040502050405020303" pitchFamily="18" charset="0"/>
              </a:rPr>
              <a:t> an idea of the </a:t>
            </a:r>
            <a:r>
              <a:rPr lang="it-IT" sz="2300" dirty="0" err="1">
                <a:latin typeface="Georgia" panose="02040502050405020303" pitchFamily="18" charset="0"/>
              </a:rPr>
              <a:t>ability</a:t>
            </a:r>
            <a:r>
              <a:rPr lang="it-IT" sz="2300" dirty="0">
                <a:latin typeface="Georgia" panose="02040502050405020303" pitchFamily="18" charset="0"/>
              </a:rPr>
              <a:t> of the discriminator to be </a:t>
            </a:r>
            <a:r>
              <a:rPr lang="it-IT" sz="2300" dirty="0" err="1">
                <a:latin typeface="Georgia" panose="02040502050405020303" pitchFamily="18" charset="0"/>
              </a:rPr>
              <a:t>able</a:t>
            </a:r>
            <a:r>
              <a:rPr lang="it-IT" sz="2300" dirty="0">
                <a:latin typeface="Georgia" panose="02040502050405020303" pitchFamily="18" charset="0"/>
              </a:rPr>
              <a:t> to </a:t>
            </a:r>
            <a:r>
              <a:rPr lang="it-IT" sz="2300" dirty="0" err="1">
                <a:latin typeface="Georgia" panose="02040502050405020303" pitchFamily="18" charset="0"/>
              </a:rPr>
              <a:t>correctly</a:t>
            </a:r>
            <a:r>
              <a:rPr lang="it-IT" sz="2300" dirty="0">
                <a:latin typeface="Georgia" panose="02040502050405020303" pitchFamily="18" charset="0"/>
              </a:rPr>
              <a:t> </a:t>
            </a:r>
            <a:r>
              <a:rPr lang="it-IT" sz="2300" dirty="0" err="1">
                <a:latin typeface="Georgia" panose="02040502050405020303" pitchFamily="18" charset="0"/>
              </a:rPr>
              <a:t>distinguish</a:t>
            </a:r>
            <a:r>
              <a:rPr lang="it-IT" sz="2300" dirty="0">
                <a:latin typeface="Georgia" panose="02040502050405020303" pitchFamily="18" charset="0"/>
              </a:rPr>
              <a:t> </a:t>
            </a:r>
            <a:r>
              <a:rPr lang="it-IT" sz="2300" dirty="0" err="1">
                <a:latin typeface="Georgia" panose="02040502050405020303" pitchFamily="18" charset="0"/>
              </a:rPr>
              <a:t>between</a:t>
            </a:r>
            <a:r>
              <a:rPr lang="it-IT" sz="2300" dirty="0">
                <a:latin typeface="Georgia" panose="02040502050405020303" pitchFamily="18" charset="0"/>
              </a:rPr>
              <a:t> a fake image and a </a:t>
            </a:r>
            <a:r>
              <a:rPr lang="it-IT" sz="2300" dirty="0" err="1">
                <a:latin typeface="Georgia" panose="02040502050405020303" pitchFamily="18" charset="0"/>
              </a:rPr>
              <a:t>real</a:t>
            </a:r>
            <a:r>
              <a:rPr lang="it-IT" sz="2300" dirty="0">
                <a:latin typeface="Georgia" panose="02040502050405020303" pitchFamily="18" charset="0"/>
              </a:rPr>
              <a:t> image and to be </a:t>
            </a:r>
            <a:r>
              <a:rPr lang="it-IT" sz="2300" dirty="0" err="1">
                <a:latin typeface="Georgia" panose="02040502050405020303" pitchFamily="18" charset="0"/>
              </a:rPr>
              <a:t>able</a:t>
            </a:r>
            <a:r>
              <a:rPr lang="it-IT" sz="2300" dirty="0">
                <a:latin typeface="Georgia" panose="02040502050405020303" pitchFamily="18" charset="0"/>
              </a:rPr>
              <a:t> to </a:t>
            </a:r>
            <a:r>
              <a:rPr lang="it-IT" sz="2300" dirty="0" err="1">
                <a:latin typeface="Georgia" panose="02040502050405020303" pitchFamily="18" charset="0"/>
              </a:rPr>
              <a:t>correctly</a:t>
            </a:r>
            <a:r>
              <a:rPr lang="it-IT" sz="2300" dirty="0">
                <a:latin typeface="Georgia" panose="02040502050405020303" pitchFamily="18" charset="0"/>
              </a:rPr>
              <a:t> </a:t>
            </a:r>
            <a:r>
              <a:rPr lang="it-IT" sz="2300" dirty="0" err="1">
                <a:latin typeface="Georgia" panose="02040502050405020303" pitchFamily="18" charset="0"/>
              </a:rPr>
              <a:t>predict</a:t>
            </a:r>
            <a:r>
              <a:rPr lang="it-IT" sz="2300" dirty="0">
                <a:latin typeface="Georgia" panose="02040502050405020303" pitchFamily="18" charset="0"/>
              </a:rPr>
              <a:t> </a:t>
            </a:r>
            <a:r>
              <a:rPr lang="it-IT" sz="2300" dirty="0" err="1">
                <a:latin typeface="Georgia" panose="02040502050405020303" pitchFamily="18" charset="0"/>
              </a:rPr>
              <a:t>real</a:t>
            </a:r>
            <a:r>
              <a:rPr lang="it-IT" sz="2300" dirty="0">
                <a:latin typeface="Georgia" panose="02040502050405020303" pitchFamily="18" charset="0"/>
              </a:rPr>
              <a:t> class of </a:t>
            </a:r>
            <a:r>
              <a:rPr lang="it-IT" sz="2300" dirty="0" err="1">
                <a:latin typeface="Georgia" panose="02040502050405020303" pitchFamily="18" charset="0"/>
              </a:rPr>
              <a:t>each</a:t>
            </a:r>
            <a:r>
              <a:rPr lang="it-IT" sz="2300" dirty="0">
                <a:latin typeface="Georgia" panose="02040502050405020303" pitchFamily="18" charset="0"/>
              </a:rPr>
              <a:t> input image.</a:t>
            </a:r>
          </a:p>
        </p:txBody>
      </p:sp>
      <p:pic>
        <p:nvPicPr>
          <p:cNvPr id="4" name="Immagine 3" descr="Immagine che contiene testo&#10;&#10;Descrizione generata automaticamente">
            <a:extLst>
              <a:ext uri="{FF2B5EF4-FFF2-40B4-BE49-F238E27FC236}">
                <a16:creationId xmlns:a16="http://schemas.microsoft.com/office/drawing/2014/main" id="{3F65CA6C-9C0C-45B4-8422-6119FA7AF5D7}"/>
              </a:ext>
            </a:extLst>
          </p:cNvPr>
          <p:cNvPicPr/>
          <p:nvPr/>
        </p:nvPicPr>
        <p:blipFill>
          <a:blip r:embed="rId2"/>
          <a:stretch>
            <a:fillRect/>
          </a:stretch>
        </p:blipFill>
        <p:spPr>
          <a:xfrm>
            <a:off x="6095999" y="3725816"/>
            <a:ext cx="5150277" cy="1957105"/>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egnaposto contenuto 2">
            <a:extLst>
              <a:ext uri="{FF2B5EF4-FFF2-40B4-BE49-F238E27FC236}">
                <a16:creationId xmlns:a16="http://schemas.microsoft.com/office/drawing/2014/main" id="{E2C8A218-54D3-4177-8EF4-CB0EF38FC076}"/>
              </a:ext>
            </a:extLst>
          </p:cNvPr>
          <p:cNvSpPr txBox="1">
            <a:spLocks/>
          </p:cNvSpPr>
          <p:nvPr/>
        </p:nvSpPr>
        <p:spPr>
          <a:xfrm>
            <a:off x="6351406" y="2243830"/>
            <a:ext cx="4732496" cy="12259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it-IT" sz="2300" dirty="0">
                <a:latin typeface="Georgia" panose="02040502050405020303" pitchFamily="18" charset="0"/>
              </a:rPr>
              <a:t>The </a:t>
            </a:r>
            <a:r>
              <a:rPr lang="it-IT" sz="2300" dirty="0" err="1">
                <a:latin typeface="Georgia" panose="02040502050405020303" pitchFamily="18" charset="0"/>
              </a:rPr>
              <a:t>amount</a:t>
            </a:r>
            <a:r>
              <a:rPr lang="it-IT" sz="2300" dirty="0">
                <a:latin typeface="Georgia" panose="02040502050405020303" pitchFamily="18" charset="0"/>
              </a:rPr>
              <a:t> </a:t>
            </a:r>
            <a:r>
              <a:rPr lang="it-IT" sz="2300" dirty="0" err="1">
                <a:latin typeface="Georgia" panose="02040502050405020303" pitchFamily="18" charset="0"/>
              </a:rPr>
              <a:t>that</a:t>
            </a:r>
            <a:r>
              <a:rPr lang="it-IT" sz="2300" dirty="0">
                <a:latin typeface="Georgia" panose="02040502050405020303" pitchFamily="18" charset="0"/>
              </a:rPr>
              <a:t> must be </a:t>
            </a:r>
            <a:r>
              <a:rPr lang="it-IT" sz="2300" dirty="0" err="1">
                <a:latin typeface="Georgia" panose="02040502050405020303" pitchFamily="18" charset="0"/>
              </a:rPr>
              <a:t>maximized</a:t>
            </a:r>
            <a:r>
              <a:rPr lang="it-IT" sz="2300" dirty="0">
                <a:latin typeface="Georgia" panose="02040502050405020303" pitchFamily="18" charset="0"/>
              </a:rPr>
              <a:t> </a:t>
            </a:r>
            <a:r>
              <a:rPr lang="it-IT" sz="2300" dirty="0" err="1">
                <a:latin typeface="Georgia" panose="02040502050405020303" pitchFamily="18" charset="0"/>
              </a:rPr>
              <a:t>during</a:t>
            </a:r>
            <a:r>
              <a:rPr lang="it-IT" sz="2300" dirty="0">
                <a:latin typeface="Georgia" panose="02040502050405020303" pitchFamily="18" charset="0"/>
              </a:rPr>
              <a:t> discriminator training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Ls</a:t>
            </a:r>
            <a:r>
              <a:rPr lang="it-IT" sz="2300" dirty="0">
                <a:latin typeface="Georgia" panose="02040502050405020303" pitchFamily="18" charset="0"/>
              </a:rPr>
              <a:t> + Lc.</a:t>
            </a:r>
          </a:p>
        </p:txBody>
      </p:sp>
    </p:spTree>
    <p:extLst>
      <p:ext uri="{BB962C8B-B14F-4D97-AF65-F5344CB8AC3E}">
        <p14:creationId xmlns:p14="http://schemas.microsoft.com/office/powerpoint/2010/main" val="175569716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BF8ED7-D084-424D-BF15-FA714E614D9B}"/>
              </a:ext>
            </a:extLst>
          </p:cNvPr>
          <p:cNvSpPr>
            <a:spLocks noGrp="1"/>
          </p:cNvSpPr>
          <p:nvPr>
            <p:ph type="title"/>
          </p:nvPr>
        </p:nvSpPr>
        <p:spPr>
          <a:xfrm>
            <a:off x="793662" y="386930"/>
            <a:ext cx="10066122" cy="1298448"/>
          </a:xfrm>
        </p:spPr>
        <p:txBody>
          <a:bodyPr anchor="b">
            <a:normAutofit/>
          </a:bodyPr>
          <a:lstStyle/>
          <a:p>
            <a:r>
              <a:rPr lang="it-IT" sz="4800" dirty="0">
                <a:latin typeface="Georgia" panose="02040502050405020303" pitchFamily="18" charset="0"/>
                <a:ea typeface="+mn-ea"/>
                <a:cs typeface="+mn-cs"/>
              </a:rPr>
              <a:t>AC-GAN 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6D35EEB-2DF5-4994-940D-DA9D606DBC7D}"/>
              </a:ext>
            </a:extLst>
          </p:cNvPr>
          <p:cNvSpPr>
            <a:spLocks noGrp="1"/>
          </p:cNvSpPr>
          <p:nvPr>
            <p:ph idx="1"/>
          </p:nvPr>
        </p:nvSpPr>
        <p:spPr>
          <a:xfrm>
            <a:off x="490328" y="3094011"/>
            <a:ext cx="4376353" cy="2004675"/>
          </a:xfrm>
        </p:spPr>
        <p:txBody>
          <a:bodyPr anchor="ctr">
            <a:noAutofit/>
          </a:bodyPr>
          <a:lstStyle/>
          <a:p>
            <a:pPr marL="0" indent="0" algn="just">
              <a:buNone/>
            </a:pPr>
            <a:r>
              <a:rPr lang="it-IT" sz="2300" dirty="0">
                <a:latin typeface="Georgia" panose="02040502050405020303" pitchFamily="18" charset="0"/>
              </a:rPr>
              <a:t>The generator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trained</a:t>
            </a:r>
            <a:r>
              <a:rPr lang="it-IT" sz="2300" dirty="0">
                <a:latin typeface="Georgia" panose="02040502050405020303" pitchFamily="18" charset="0"/>
              </a:rPr>
              <a:t> to </a:t>
            </a:r>
            <a:r>
              <a:rPr lang="it-IT" sz="2300" dirty="0" err="1">
                <a:latin typeface="Georgia" panose="02040502050405020303" pitchFamily="18" charset="0"/>
              </a:rPr>
              <a:t>maximize</a:t>
            </a:r>
            <a:r>
              <a:rPr lang="it-IT" sz="2300" dirty="0">
                <a:latin typeface="Georgia" panose="02040502050405020303" pitchFamily="18" charset="0"/>
              </a:rPr>
              <a:t> the log-</a:t>
            </a:r>
            <a:r>
              <a:rPr lang="it-IT" sz="2300" dirty="0" err="1">
                <a:latin typeface="Georgia" panose="02040502050405020303" pitchFamily="18" charset="0"/>
              </a:rPr>
              <a:t>likelihood</a:t>
            </a:r>
            <a:r>
              <a:rPr lang="it-IT" sz="2300" dirty="0">
                <a:latin typeface="Georgia" panose="02040502050405020303" pitchFamily="18" charset="0"/>
              </a:rPr>
              <a:t> of the generator </a:t>
            </a:r>
            <a:r>
              <a:rPr lang="it-IT" sz="2300" dirty="0" err="1">
                <a:latin typeface="Georgia" panose="02040502050405020303" pitchFamily="18" charset="0"/>
              </a:rPr>
              <a:t>which</a:t>
            </a:r>
            <a:r>
              <a:rPr lang="it-IT" sz="2300" dirty="0">
                <a:latin typeface="Georgia" panose="02040502050405020303" pitchFamily="18" charset="0"/>
              </a:rPr>
              <a:t> </a:t>
            </a:r>
            <a:r>
              <a:rPr lang="it-IT" sz="2300" dirty="0" err="1">
                <a:latin typeface="Georgia" panose="02040502050405020303" pitchFamily="18" charset="0"/>
              </a:rPr>
              <a:t>gives</a:t>
            </a:r>
            <a:r>
              <a:rPr lang="it-IT" sz="2300" dirty="0">
                <a:latin typeface="Georgia" panose="02040502050405020303" pitchFamily="18" charset="0"/>
              </a:rPr>
              <a:t> </a:t>
            </a:r>
            <a:r>
              <a:rPr lang="it-IT" sz="2300" dirty="0" err="1">
                <a:latin typeface="Georgia" panose="02040502050405020303" pitchFamily="18" charset="0"/>
              </a:rPr>
              <a:t>us</a:t>
            </a:r>
            <a:r>
              <a:rPr lang="it-IT" sz="2300" dirty="0">
                <a:latin typeface="Georgia" panose="02040502050405020303" pitchFamily="18" charset="0"/>
              </a:rPr>
              <a:t> an idea of the </a:t>
            </a:r>
            <a:r>
              <a:rPr lang="it-IT" sz="2300" dirty="0" err="1">
                <a:latin typeface="Georgia" panose="02040502050405020303" pitchFamily="18" charset="0"/>
              </a:rPr>
              <a:t>generator’s</a:t>
            </a:r>
            <a:r>
              <a:rPr lang="it-IT" sz="2300" dirty="0">
                <a:latin typeface="Georgia" panose="02040502050405020303" pitchFamily="18" charset="0"/>
              </a:rPr>
              <a:t> </a:t>
            </a:r>
            <a:r>
              <a:rPr lang="it-IT" sz="2300" dirty="0" err="1">
                <a:latin typeface="Georgia" panose="02040502050405020303" pitchFamily="18" charset="0"/>
              </a:rPr>
              <a:t>ability</a:t>
            </a:r>
            <a:r>
              <a:rPr lang="it-IT" sz="2300" dirty="0">
                <a:latin typeface="Georgia" panose="02040502050405020303" pitchFamily="18" charset="0"/>
              </a:rPr>
              <a:t> to be </a:t>
            </a:r>
            <a:r>
              <a:rPr lang="it-IT" sz="2300" dirty="0" err="1">
                <a:latin typeface="Georgia" panose="02040502050405020303" pitchFamily="18" charset="0"/>
              </a:rPr>
              <a:t>able</a:t>
            </a:r>
            <a:r>
              <a:rPr lang="it-IT" sz="2300" dirty="0">
                <a:latin typeface="Georgia" panose="02040502050405020303" pitchFamily="18" charset="0"/>
              </a:rPr>
              <a:t> to generate images </a:t>
            </a:r>
            <a:r>
              <a:rPr lang="it-IT" sz="2300" dirty="0" err="1">
                <a:latin typeface="Georgia" panose="02040502050405020303" pitchFamily="18" charset="0"/>
              </a:rPr>
              <a:t>as</a:t>
            </a:r>
            <a:r>
              <a:rPr lang="it-IT" sz="2300" dirty="0">
                <a:latin typeface="Georgia" panose="02040502050405020303" pitchFamily="18" charset="0"/>
              </a:rPr>
              <a:t> </a:t>
            </a:r>
            <a:r>
              <a:rPr lang="it-IT" sz="2300" dirty="0" err="1">
                <a:latin typeface="Georgia" panose="02040502050405020303" pitchFamily="18" charset="0"/>
              </a:rPr>
              <a:t>real</a:t>
            </a:r>
            <a:r>
              <a:rPr lang="it-IT" sz="2300" dirty="0">
                <a:latin typeface="Georgia" panose="02040502050405020303" pitchFamily="18" charset="0"/>
              </a:rPr>
              <a:t> </a:t>
            </a:r>
            <a:r>
              <a:rPr lang="it-IT" sz="2300" dirty="0" err="1">
                <a:latin typeface="Georgia" panose="02040502050405020303" pitchFamily="18" charset="0"/>
              </a:rPr>
              <a:t>as</a:t>
            </a:r>
            <a:r>
              <a:rPr lang="it-IT" sz="2300" dirty="0">
                <a:latin typeface="Georgia" panose="02040502050405020303" pitchFamily="18" charset="0"/>
              </a:rPr>
              <a:t> </a:t>
            </a:r>
            <a:r>
              <a:rPr lang="it-IT" sz="2300" dirty="0" err="1">
                <a:latin typeface="Georgia" panose="02040502050405020303" pitchFamily="18" charset="0"/>
              </a:rPr>
              <a:t>possible</a:t>
            </a:r>
            <a:r>
              <a:rPr lang="it-IT" sz="2300" dirty="0">
                <a:latin typeface="Georgia" panose="02040502050405020303" pitchFamily="18" charset="0"/>
              </a:rPr>
              <a:t>.</a:t>
            </a: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B61BCC98-18C3-4D3A-B935-A0A304DDDE46}"/>
              </a:ext>
            </a:extLst>
          </p:cNvPr>
          <p:cNvSpPr txBox="1"/>
          <p:nvPr/>
        </p:nvSpPr>
        <p:spPr>
          <a:xfrm>
            <a:off x="5040578" y="2293792"/>
            <a:ext cx="6168886" cy="800219"/>
          </a:xfrm>
          <a:prstGeom prst="rect">
            <a:avLst/>
          </a:prstGeom>
          <a:noFill/>
        </p:spPr>
        <p:txBody>
          <a:bodyPr wrap="square">
            <a:spAutoFit/>
          </a:bodyPr>
          <a:lstStyle/>
          <a:p>
            <a:pPr marL="0" indent="0" algn="just">
              <a:buFont typeface="Arial" panose="020B0604020202020204" pitchFamily="34" charset="0"/>
              <a:buNone/>
            </a:pPr>
            <a:r>
              <a:rPr lang="it-IT" sz="2300" dirty="0">
                <a:latin typeface="Georgia" panose="02040502050405020303" pitchFamily="18" charset="0"/>
              </a:rPr>
              <a:t>The </a:t>
            </a:r>
            <a:r>
              <a:rPr lang="it-IT" sz="2300" dirty="0" err="1">
                <a:latin typeface="Georgia" panose="02040502050405020303" pitchFamily="18" charset="0"/>
              </a:rPr>
              <a:t>amount</a:t>
            </a:r>
            <a:r>
              <a:rPr lang="it-IT" sz="2300" dirty="0">
                <a:latin typeface="Georgia" panose="02040502050405020303" pitchFamily="18" charset="0"/>
              </a:rPr>
              <a:t> </a:t>
            </a:r>
            <a:r>
              <a:rPr lang="it-IT" sz="2300" dirty="0" err="1">
                <a:latin typeface="Georgia" panose="02040502050405020303" pitchFamily="18" charset="0"/>
              </a:rPr>
              <a:t>that</a:t>
            </a:r>
            <a:r>
              <a:rPr lang="it-IT" sz="2300" dirty="0">
                <a:latin typeface="Georgia" panose="02040502050405020303" pitchFamily="18" charset="0"/>
              </a:rPr>
              <a:t> must be </a:t>
            </a:r>
            <a:r>
              <a:rPr lang="it-IT" sz="2300" dirty="0" err="1">
                <a:latin typeface="Georgia" panose="02040502050405020303" pitchFamily="18" charset="0"/>
              </a:rPr>
              <a:t>maximized</a:t>
            </a:r>
            <a:r>
              <a:rPr lang="it-IT" sz="2300" dirty="0">
                <a:latin typeface="Georgia" panose="02040502050405020303" pitchFamily="18" charset="0"/>
              </a:rPr>
              <a:t> </a:t>
            </a:r>
            <a:r>
              <a:rPr lang="it-IT" sz="2300" dirty="0" err="1">
                <a:latin typeface="Georgia" panose="02040502050405020303" pitchFamily="18" charset="0"/>
              </a:rPr>
              <a:t>during</a:t>
            </a:r>
            <a:r>
              <a:rPr lang="it-IT" sz="2300" dirty="0">
                <a:latin typeface="Georgia" panose="02040502050405020303" pitchFamily="18" charset="0"/>
              </a:rPr>
              <a:t> generator training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Ls</a:t>
            </a:r>
            <a:r>
              <a:rPr lang="it-IT" sz="2300" dirty="0">
                <a:latin typeface="Georgia" panose="02040502050405020303" pitchFamily="18" charset="0"/>
              </a:rPr>
              <a:t> + Lc.</a:t>
            </a:r>
          </a:p>
        </p:txBody>
      </p:sp>
      <p:pic>
        <p:nvPicPr>
          <p:cNvPr id="16" name="Immagine 15">
            <a:extLst>
              <a:ext uri="{FF2B5EF4-FFF2-40B4-BE49-F238E27FC236}">
                <a16:creationId xmlns:a16="http://schemas.microsoft.com/office/drawing/2014/main" id="{419E37F8-4FD7-4560-8847-9A0120C97CEF}"/>
              </a:ext>
            </a:extLst>
          </p:cNvPr>
          <p:cNvPicPr/>
          <p:nvPr/>
        </p:nvPicPr>
        <p:blipFill>
          <a:blip r:embed="rId2"/>
          <a:stretch>
            <a:fillRect/>
          </a:stretch>
        </p:blipFill>
        <p:spPr>
          <a:xfrm>
            <a:off x="5939365" y="3253035"/>
            <a:ext cx="4486233" cy="2326128"/>
          </a:xfrm>
          <a:prstGeom prst="rect">
            <a:avLst/>
          </a:prstGeom>
        </p:spPr>
      </p:pic>
    </p:spTree>
    <p:extLst>
      <p:ext uri="{BB962C8B-B14F-4D97-AF65-F5344CB8AC3E}">
        <p14:creationId xmlns:p14="http://schemas.microsoft.com/office/powerpoint/2010/main" val="3206801864"/>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4.xml><?xml version="1.0" encoding="utf-8"?>
<a:themeOverride xmlns:a="http://schemas.openxmlformats.org/drawingml/2006/main">
  <a:clrScheme name="Viola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5.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625</TotalTime>
  <Words>1436</Words>
  <Application>Microsoft Office PowerPoint</Application>
  <PresentationFormat>Widescreen</PresentationFormat>
  <Paragraphs>57</Paragraphs>
  <Slides>28</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28</vt:i4>
      </vt:variant>
    </vt:vector>
  </HeadingPairs>
  <TitlesOfParts>
    <vt:vector size="33" baseType="lpstr">
      <vt:lpstr>Arial</vt:lpstr>
      <vt:lpstr>Calibri</vt:lpstr>
      <vt:lpstr>Calibri Light</vt:lpstr>
      <vt:lpstr>Georgia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AC-GAN TRAINING</vt:lpstr>
      <vt:lpstr>AC-GAN TRAINING</vt:lpstr>
      <vt:lpstr>How does the generator manage to generate a fake image?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generator collapses as soon as it is no longer able to generate a variety of different images belonging to the same class but starts to generate always the same images. This is a big problem! If the generator starts to generate the same images, the discriminator very quickly learns how to distinguish between fake images and real images and the model training is stopped very quickly.</vt:lpstr>
      <vt:lpstr>MS-SSIM</vt:lpstr>
      <vt:lpstr>Presentazione standard di PowerPoint</vt:lpstr>
      <vt:lpstr>Presentazione standard di PowerPoint</vt:lpstr>
      <vt:lpstr>ACGAN-MNIST-1</vt:lpstr>
      <vt:lpstr>ACGAN-MNIST-2</vt:lpstr>
      <vt:lpstr>ACGAN-CIFAR10-1</vt:lpstr>
      <vt:lpstr>ACGAN-CIFAR10-2</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DANIELA CHIAVETTA</dc:creator>
  <cp:lastModifiedBy>andrea</cp:lastModifiedBy>
  <cp:revision>63</cp:revision>
  <dcterms:created xsi:type="dcterms:W3CDTF">2021-06-10T14:49:55Z</dcterms:created>
  <dcterms:modified xsi:type="dcterms:W3CDTF">2021-06-18T19:48:03Z</dcterms:modified>
</cp:coreProperties>
</file>